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9" r:id="rId3"/>
    <p:sldId id="262" r:id="rId4"/>
    <p:sldId id="263" r:id="rId5"/>
    <p:sldId id="264" r:id="rId6"/>
    <p:sldId id="268" r:id="rId7"/>
    <p:sldId id="269" r:id="rId8"/>
    <p:sldId id="271" r:id="rId9"/>
    <p:sldId id="278" r:id="rId10"/>
    <p:sldId id="279" r:id="rId11"/>
    <p:sldId id="285" r:id="rId12"/>
    <p:sldId id="289" r:id="rId13"/>
    <p:sldId id="293" r:id="rId14"/>
    <p:sldId id="294" r:id="rId15"/>
    <p:sldId id="295" r:id="rId16"/>
    <p:sldId id="296" r:id="rId17"/>
    <p:sldId id="297" r:id="rId18"/>
    <p:sldId id="300" r:id="rId19"/>
    <p:sldId id="302" r:id="rId20"/>
    <p:sldId id="307" r:id="rId21"/>
    <p:sldId id="31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1E3803-C30C-4CF1-8CEF-ED7511616364}" type="datetimeFigureOut">
              <a:rPr lang="en-US" smtClean="0"/>
              <a:t>9/11/2014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3CD22A-F768-4CB9-BDF1-EE7535B7D23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6232BF-0227-CD4B-A5A5-A86E52197C33}" type="datetimeFigureOut">
              <a:rPr lang="en-US" smtClean="0"/>
              <a:pPr/>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A2463-3D84-2943-844D-1E13021EA3E5}" type="slidenum">
              <a:rPr lang="en-US" smtClean="0"/>
              <a:pPr/>
              <a:t>‹#›</a:t>
            </a:fld>
            <a:endParaRPr lang="en-US"/>
          </a:p>
        </p:txBody>
      </p:sp>
    </p:spTree>
    <p:extLst>
      <p:ext uri="{BB962C8B-B14F-4D97-AF65-F5344CB8AC3E}">
        <p14:creationId xmlns:p14="http://schemas.microsoft.com/office/powerpoint/2010/main" xmlns="" val="26607974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A2463-3D84-2943-844D-1E13021EA3E5}" type="slidenum">
              <a:rPr lang="en-US" smtClean="0"/>
              <a:pPr/>
              <a:t>2</a:t>
            </a:fld>
            <a:endParaRPr lang="en-US"/>
          </a:p>
        </p:txBody>
      </p:sp>
    </p:spTree>
    <p:extLst>
      <p:ext uri="{BB962C8B-B14F-4D97-AF65-F5344CB8AC3E}">
        <p14:creationId xmlns:p14="http://schemas.microsoft.com/office/powerpoint/2010/main" xmlns="" val="202178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0.1 m/s</a:t>
            </a:r>
            <a:r>
              <a:rPr lang="en-US" baseline="30000" dirty="0" smtClean="0"/>
              <a:t>2</a:t>
            </a:r>
          </a:p>
          <a:p>
            <a:pPr marL="228600" indent="-228600">
              <a:buAutoNum type="arabicPeriod"/>
            </a:pPr>
            <a:r>
              <a:rPr lang="en-US" baseline="0" dirty="0" smtClean="0"/>
              <a:t>- 0.5 m/s</a:t>
            </a:r>
            <a:r>
              <a:rPr lang="en-US" baseline="30000" dirty="0" smtClean="0"/>
              <a:t>2 </a:t>
            </a:r>
            <a:endParaRPr lang="en-US" baseline="0" dirty="0"/>
          </a:p>
        </p:txBody>
      </p:sp>
      <p:sp>
        <p:nvSpPr>
          <p:cNvPr id="4" name="Slide Number Placeholder 3"/>
          <p:cNvSpPr>
            <a:spLocks noGrp="1"/>
          </p:cNvSpPr>
          <p:nvPr>
            <p:ph type="sldNum" sz="quarter" idx="10"/>
          </p:nvPr>
        </p:nvSpPr>
        <p:spPr/>
        <p:txBody>
          <a:bodyPr/>
          <a:lstStyle/>
          <a:p>
            <a:fld id="{00EA2463-3D84-2943-844D-1E13021EA3E5}" type="slidenum">
              <a:rPr lang="en-US" smtClean="0"/>
              <a:pPr/>
              <a:t>5</a:t>
            </a:fld>
            <a:endParaRPr lang="en-US"/>
          </a:p>
        </p:txBody>
      </p:sp>
    </p:spTree>
    <p:extLst>
      <p:ext uri="{BB962C8B-B14F-4D97-AF65-F5344CB8AC3E}">
        <p14:creationId xmlns:p14="http://schemas.microsoft.com/office/powerpoint/2010/main" xmlns="" val="357911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6 N</a:t>
            </a:r>
          </a:p>
          <a:p>
            <a:pPr marL="228600" indent="-228600">
              <a:buAutoNum type="arabicPeriod"/>
            </a:pPr>
            <a:r>
              <a:rPr lang="en-US" baseline="0" dirty="0" smtClean="0"/>
              <a:t>100 N</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0EB73E26-E456-A34E-9338-246EC081B38A}" type="slidenum">
              <a:rPr lang="en-US" smtClean="0"/>
              <a:pPr/>
              <a:t>14</a:t>
            </a:fld>
            <a:endParaRPr lang="en-US"/>
          </a:p>
        </p:txBody>
      </p:sp>
    </p:spTree>
    <p:extLst>
      <p:ext uri="{BB962C8B-B14F-4D97-AF65-F5344CB8AC3E}">
        <p14:creationId xmlns:p14="http://schemas.microsoft.com/office/powerpoint/2010/main" xmlns="" val="2004259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4D595-D4F0-2147-BECF-93FA251A2906}"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315850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4D595-D4F0-2147-BECF-93FA251A2906}"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358345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4D595-D4F0-2147-BECF-93FA251A2906}"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265955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4D595-D4F0-2147-BECF-93FA251A2906}"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177706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4D595-D4F0-2147-BECF-93FA251A2906}"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396196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4D595-D4F0-2147-BECF-93FA251A2906}"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270872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4D595-D4F0-2147-BECF-93FA251A2906}"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414258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4D595-D4F0-2147-BECF-93FA251A2906}"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374911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4D595-D4F0-2147-BECF-93FA251A2906}"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49705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4D595-D4F0-2147-BECF-93FA251A2906}"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773833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4D595-D4F0-2147-BECF-93FA251A2906}"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292966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4D595-D4F0-2147-BECF-93FA251A2906}" type="datetimeFigureOut">
              <a:rPr lang="en-US" smtClean="0"/>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981DD-7CD2-9846-9882-242DFE081789}" type="slidenum">
              <a:rPr lang="en-US" smtClean="0"/>
              <a:pPr/>
              <a:t>‹#›</a:t>
            </a:fld>
            <a:endParaRPr lang="en-US"/>
          </a:p>
        </p:txBody>
      </p:sp>
    </p:spTree>
    <p:extLst>
      <p:ext uri="{BB962C8B-B14F-4D97-AF65-F5344CB8AC3E}">
        <p14:creationId xmlns:p14="http://schemas.microsoft.com/office/powerpoint/2010/main" xmlns="" val="1147988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9175"/>
            <a:ext cx="7772400" cy="4371190"/>
          </a:xfrm>
        </p:spPr>
        <p:txBody>
          <a:bodyPr>
            <a:noAutofit/>
          </a:bodyPr>
          <a:lstStyle/>
          <a:p>
            <a:r>
              <a:rPr lang="en-US" sz="8000" dirty="0" smtClean="0"/>
              <a:t>Acceleration, Force, and Newton’s Laws</a:t>
            </a:r>
            <a:endParaRPr lang="en-US" sz="8000" dirty="0"/>
          </a:p>
        </p:txBody>
      </p:sp>
    </p:spTree>
    <p:extLst>
      <p:ext uri="{BB962C8B-B14F-4D97-AF65-F5344CB8AC3E}">
        <p14:creationId xmlns:p14="http://schemas.microsoft.com/office/powerpoint/2010/main" xmlns="" val="1658286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143000"/>
          </a:xfrm>
        </p:spPr>
        <p:txBody>
          <a:bodyPr>
            <a:normAutofit/>
          </a:bodyPr>
          <a:lstStyle/>
          <a:p>
            <a:r>
              <a:rPr lang="en-US" sz="6000" dirty="0" smtClean="0"/>
              <a:t>Inertia</a:t>
            </a:r>
            <a:endParaRPr lang="en-US" sz="6000" dirty="0"/>
          </a:p>
        </p:txBody>
      </p:sp>
      <p:sp>
        <p:nvSpPr>
          <p:cNvPr id="3" name="Content Placeholder 2"/>
          <p:cNvSpPr>
            <a:spLocks noGrp="1"/>
          </p:cNvSpPr>
          <p:nvPr>
            <p:ph idx="1"/>
          </p:nvPr>
        </p:nvSpPr>
        <p:spPr>
          <a:xfrm>
            <a:off x="0" y="1417638"/>
            <a:ext cx="9144000" cy="5440362"/>
          </a:xfrm>
        </p:spPr>
        <p:txBody>
          <a:bodyPr>
            <a:normAutofit lnSpcReduction="10000"/>
          </a:bodyPr>
          <a:lstStyle/>
          <a:p>
            <a:r>
              <a:rPr lang="en-US" dirty="0" smtClean="0"/>
              <a:t>Inertia = the ___________________ of an object to a change in the ____________ or ______________ of its motion.</a:t>
            </a:r>
          </a:p>
          <a:p>
            <a:r>
              <a:rPr lang="en-US" dirty="0" smtClean="0"/>
              <a:t>Newton’s First Law is also called the Law of Inertia.</a:t>
            </a:r>
          </a:p>
          <a:p>
            <a:r>
              <a:rPr lang="en-US" dirty="0" smtClean="0"/>
              <a:t>Inertia is closely related to mass. When you measure the mass of an object, you are also measuring its inertia. </a:t>
            </a:r>
            <a:endParaRPr lang="en-US" dirty="0"/>
          </a:p>
          <a:p>
            <a:r>
              <a:rPr lang="en-US" dirty="0" smtClean="0"/>
              <a:t>The more mass something has, the harder it is to change its motion. </a:t>
            </a:r>
          </a:p>
          <a:p>
            <a:r>
              <a:rPr lang="en-US" dirty="0" smtClean="0"/>
              <a:t>Ex: It’s easier to stop an empty wagon than a wagon full of sand.</a:t>
            </a:r>
            <a:endParaRPr lang="en-US" dirty="0"/>
          </a:p>
        </p:txBody>
      </p:sp>
    </p:spTree>
    <p:extLst>
      <p:ext uri="{BB962C8B-B14F-4D97-AF65-F5344CB8AC3E}">
        <p14:creationId xmlns:p14="http://schemas.microsoft.com/office/powerpoint/2010/main" xmlns="" val="1064176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0" y="746125"/>
            <a:ext cx="7445375" cy="6027208"/>
          </a:xfrm>
          <a:prstGeom prst="rect">
            <a:avLst/>
          </a:prstGeom>
        </p:spPr>
      </p:pic>
      <p:sp>
        <p:nvSpPr>
          <p:cNvPr id="5" name="TextBox 4"/>
          <p:cNvSpPr txBox="1"/>
          <p:nvPr/>
        </p:nvSpPr>
        <p:spPr>
          <a:xfrm>
            <a:off x="238125" y="47625"/>
            <a:ext cx="8629361" cy="738664"/>
          </a:xfrm>
          <a:prstGeom prst="rect">
            <a:avLst/>
          </a:prstGeom>
          <a:noFill/>
        </p:spPr>
        <p:txBody>
          <a:bodyPr wrap="none" rtlCol="0">
            <a:spAutoFit/>
          </a:bodyPr>
          <a:lstStyle/>
          <a:p>
            <a:r>
              <a:rPr lang="en-US" sz="4200" dirty="0" smtClean="0"/>
              <a:t>The more mass, the greater the inertia</a:t>
            </a:r>
            <a:endParaRPr lang="en-US" sz="4200" dirty="0"/>
          </a:p>
        </p:txBody>
      </p:sp>
    </p:spTree>
    <p:extLst>
      <p:ext uri="{BB962C8B-B14F-4D97-AF65-F5344CB8AC3E}">
        <p14:creationId xmlns:p14="http://schemas.microsoft.com/office/powerpoint/2010/main" xmlns="" val="2238113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98"/>
            <a:ext cx="8229600" cy="1143000"/>
          </a:xfrm>
        </p:spPr>
        <p:txBody>
          <a:bodyPr>
            <a:normAutofit/>
          </a:bodyPr>
          <a:lstStyle/>
          <a:p>
            <a:r>
              <a:rPr lang="en-US" sz="6000" dirty="0" smtClean="0"/>
              <a:t>Newton’s Second Law</a:t>
            </a:r>
            <a:endParaRPr lang="en-US" sz="6000" dirty="0"/>
          </a:p>
        </p:txBody>
      </p:sp>
      <p:sp>
        <p:nvSpPr>
          <p:cNvPr id="3" name="Content Placeholder 2"/>
          <p:cNvSpPr>
            <a:spLocks noGrp="1"/>
          </p:cNvSpPr>
          <p:nvPr>
            <p:ph idx="1"/>
          </p:nvPr>
        </p:nvSpPr>
        <p:spPr>
          <a:xfrm>
            <a:off x="0" y="1386658"/>
            <a:ext cx="9144000" cy="5688202"/>
          </a:xfrm>
        </p:spPr>
        <p:txBody>
          <a:bodyPr>
            <a:normAutofit/>
          </a:bodyPr>
          <a:lstStyle/>
          <a:p>
            <a:r>
              <a:rPr lang="en-US" sz="3400" dirty="0" smtClean="0"/>
              <a:t>Acceleration of an object increases with ________________ force and decreases with ________________ mass. </a:t>
            </a:r>
          </a:p>
          <a:p>
            <a:r>
              <a:rPr lang="en-US" sz="3400" dirty="0" smtClean="0"/>
              <a:t>The direction in which an object accelerates is the same as the direction of the force.</a:t>
            </a:r>
          </a:p>
          <a:p>
            <a:r>
              <a:rPr lang="en-US" sz="3400" dirty="0" smtClean="0"/>
              <a:t>Simply put: Newton’s Second Law is…</a:t>
            </a:r>
          </a:p>
          <a:p>
            <a:pPr marL="0" indent="0">
              <a:buNone/>
            </a:pPr>
            <a:r>
              <a:rPr lang="en-US" sz="3400" dirty="0" smtClean="0"/>
              <a:t>		F = ________</a:t>
            </a:r>
          </a:p>
          <a:p>
            <a:pPr marL="0" indent="0">
              <a:buNone/>
            </a:pPr>
            <a:r>
              <a:rPr lang="en-US" sz="3400" dirty="0" smtClean="0"/>
              <a:t>		(Force = _________ x __________________)</a:t>
            </a:r>
          </a:p>
          <a:p>
            <a:r>
              <a:rPr lang="en-US" sz="3400" dirty="0" smtClean="0"/>
              <a:t>Force is measured in ______________ (N).</a:t>
            </a:r>
          </a:p>
          <a:p>
            <a:endParaRPr lang="en-US" sz="3400" dirty="0"/>
          </a:p>
        </p:txBody>
      </p:sp>
    </p:spTree>
    <p:extLst>
      <p:ext uri="{BB962C8B-B14F-4D97-AF65-F5344CB8AC3E}">
        <p14:creationId xmlns:p14="http://schemas.microsoft.com/office/powerpoint/2010/main" xmlns="" val="149037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778"/>
            <a:ext cx="8229600" cy="1143000"/>
          </a:xfrm>
        </p:spPr>
        <p:txBody>
          <a:bodyPr>
            <a:normAutofit fontScale="90000"/>
          </a:bodyPr>
          <a:lstStyle/>
          <a:p>
            <a:r>
              <a:rPr lang="en-US" sz="6000" dirty="0" smtClean="0"/>
              <a:t>Calculating Force: Sample Problem</a:t>
            </a:r>
            <a:endParaRPr lang="en-US" sz="6000" dirty="0"/>
          </a:p>
        </p:txBody>
      </p:sp>
      <p:sp>
        <p:nvSpPr>
          <p:cNvPr id="3" name="Content Placeholder 2"/>
          <p:cNvSpPr>
            <a:spLocks noGrp="1"/>
          </p:cNvSpPr>
          <p:nvPr>
            <p:ph idx="1"/>
          </p:nvPr>
        </p:nvSpPr>
        <p:spPr>
          <a:xfrm>
            <a:off x="0" y="1409550"/>
            <a:ext cx="9144000" cy="5448450"/>
          </a:xfrm>
        </p:spPr>
        <p:txBody>
          <a:bodyPr>
            <a:normAutofit/>
          </a:bodyPr>
          <a:lstStyle/>
          <a:p>
            <a:r>
              <a:rPr lang="en-US" dirty="0" smtClean="0"/>
              <a:t>What force is needed to accelerate a 10 kg shopping cart 3 m/s</a:t>
            </a:r>
            <a:r>
              <a:rPr lang="en-US" baseline="30000" dirty="0" smtClean="0"/>
              <a:t>2</a:t>
            </a:r>
            <a:r>
              <a:rPr lang="en-US" dirty="0" smtClean="0"/>
              <a:t>?</a:t>
            </a:r>
          </a:p>
          <a:p>
            <a:r>
              <a:rPr lang="en-US" dirty="0" smtClean="0"/>
              <a:t>Remember KQS!</a:t>
            </a:r>
          </a:p>
          <a:p>
            <a:r>
              <a:rPr lang="en-US" dirty="0" smtClean="0"/>
              <a:t>What do we know? </a:t>
            </a:r>
          </a:p>
          <a:p>
            <a:r>
              <a:rPr lang="en-US" dirty="0" smtClean="0"/>
              <a:t>Question?</a:t>
            </a:r>
          </a:p>
          <a:p>
            <a:r>
              <a:rPr lang="en-US" dirty="0" smtClean="0"/>
              <a:t>Solve! F = ma…</a:t>
            </a:r>
            <a:endParaRPr lang="en-US" dirty="0"/>
          </a:p>
        </p:txBody>
      </p:sp>
    </p:spTree>
    <p:extLst>
      <p:ext uri="{BB962C8B-B14F-4D97-AF65-F5344CB8AC3E}">
        <p14:creationId xmlns:p14="http://schemas.microsoft.com/office/powerpoint/2010/main" xmlns="" val="210800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8"/>
            <a:ext cx="8229600" cy="1143000"/>
          </a:xfrm>
        </p:spPr>
        <p:txBody>
          <a:bodyPr>
            <a:normAutofit/>
          </a:bodyPr>
          <a:lstStyle/>
          <a:p>
            <a:r>
              <a:rPr lang="en-US" sz="6000" dirty="0" smtClean="0"/>
              <a:t>Practice Problems</a:t>
            </a:r>
            <a:endParaRPr lang="en-US" sz="6000" dirty="0"/>
          </a:p>
        </p:txBody>
      </p:sp>
      <p:sp>
        <p:nvSpPr>
          <p:cNvPr id="3" name="Content Placeholder 2"/>
          <p:cNvSpPr>
            <a:spLocks noGrp="1"/>
          </p:cNvSpPr>
          <p:nvPr>
            <p:ph idx="1"/>
          </p:nvPr>
        </p:nvSpPr>
        <p:spPr>
          <a:xfrm>
            <a:off x="0" y="1363082"/>
            <a:ext cx="9144000" cy="5494918"/>
          </a:xfrm>
        </p:spPr>
        <p:txBody>
          <a:bodyPr>
            <a:normAutofit/>
          </a:bodyPr>
          <a:lstStyle/>
          <a:p>
            <a:pPr marL="514350" indent="-514350">
              <a:buFont typeface="+mj-lt"/>
              <a:buAutoNum type="arabicPeriod"/>
            </a:pPr>
            <a:r>
              <a:rPr lang="en-US" sz="3400" dirty="0" smtClean="0"/>
              <a:t>If a 5 kg ball is accelerating 1.2 m/s</a:t>
            </a:r>
            <a:r>
              <a:rPr lang="en-US" sz="3400" baseline="30000" dirty="0" smtClean="0"/>
              <a:t>2</a:t>
            </a:r>
            <a:r>
              <a:rPr lang="en-US" sz="3400" dirty="0" smtClean="0"/>
              <a:t>, what is the force on it?</a:t>
            </a:r>
          </a:p>
          <a:p>
            <a:pPr marL="0" indent="0">
              <a:buNone/>
            </a:pPr>
            <a:endParaRPr lang="en-US" sz="3400" dirty="0"/>
          </a:p>
          <a:p>
            <a:pPr marL="0" indent="0">
              <a:buNone/>
            </a:pPr>
            <a:endParaRPr lang="en-US" sz="3400" dirty="0" smtClean="0"/>
          </a:p>
          <a:p>
            <a:pPr marL="514350" indent="-514350">
              <a:buFont typeface="+mj-lt"/>
              <a:buAutoNum type="arabicPeriod"/>
            </a:pPr>
            <a:r>
              <a:rPr lang="en-US" sz="3400" dirty="0" smtClean="0"/>
              <a:t>A person on a scooter is accelerating 2 m/s</a:t>
            </a:r>
            <a:r>
              <a:rPr lang="en-US" sz="3400" baseline="30000" dirty="0" smtClean="0"/>
              <a:t>2</a:t>
            </a:r>
            <a:r>
              <a:rPr lang="en-US" sz="3400" dirty="0" smtClean="0"/>
              <a:t>. If the person has a mass of 50 kg, how much force is acting on that person?</a:t>
            </a:r>
            <a:endParaRPr lang="en-US" sz="3400" dirty="0"/>
          </a:p>
        </p:txBody>
      </p:sp>
    </p:spTree>
    <p:extLst>
      <p:ext uri="{BB962C8B-B14F-4D97-AF65-F5344CB8AC3E}">
        <p14:creationId xmlns:p14="http://schemas.microsoft.com/office/powerpoint/2010/main" xmlns="" val="1219532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dirty="0" smtClean="0"/>
              <a:t>Forces can change the direction of motion</a:t>
            </a:r>
            <a:endParaRPr lang="en-US" dirty="0"/>
          </a:p>
        </p:txBody>
      </p:sp>
      <p:sp>
        <p:nvSpPr>
          <p:cNvPr id="3" name="Content Placeholder 2"/>
          <p:cNvSpPr>
            <a:spLocks noGrp="1"/>
          </p:cNvSpPr>
          <p:nvPr>
            <p:ph idx="1"/>
          </p:nvPr>
        </p:nvSpPr>
        <p:spPr>
          <a:xfrm>
            <a:off x="0" y="1417638"/>
            <a:ext cx="9144000" cy="5440362"/>
          </a:xfrm>
        </p:spPr>
        <p:txBody>
          <a:bodyPr/>
          <a:lstStyle/>
          <a:p>
            <a:r>
              <a:rPr lang="en-US" dirty="0" smtClean="0"/>
              <a:t>Generally we think force either speeds up or slows down the motion of an object, but it can also make it change _________________.</a:t>
            </a:r>
          </a:p>
          <a:p>
            <a:r>
              <a:rPr lang="en-US" dirty="0" smtClean="0"/>
              <a:t>If you apply a force to an object, the direction the object accelerates is the same as the direction of the force. This can allow an object to change direction without changing speed. </a:t>
            </a:r>
          </a:p>
          <a:p>
            <a:r>
              <a:rPr lang="en-US" dirty="0" smtClean="0"/>
              <a:t>Ex: A soccer player can control the motion of a soccer ball by applying force that changes the ball’s direction but not its speed.</a:t>
            </a:r>
            <a:endParaRPr lang="en-US" dirty="0"/>
          </a:p>
        </p:txBody>
      </p:sp>
    </p:spTree>
    <p:extLst>
      <p:ext uri="{BB962C8B-B14F-4D97-AF65-F5344CB8AC3E}">
        <p14:creationId xmlns:p14="http://schemas.microsoft.com/office/powerpoint/2010/main" xmlns="" val="2294711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88"/>
            <a:ext cx="8229600" cy="1143000"/>
          </a:xfrm>
        </p:spPr>
        <p:txBody>
          <a:bodyPr>
            <a:normAutofit/>
          </a:bodyPr>
          <a:lstStyle/>
          <a:p>
            <a:r>
              <a:rPr lang="en-US" sz="6000" dirty="0" smtClean="0"/>
              <a:t>Centripetal Force</a:t>
            </a:r>
            <a:endParaRPr lang="en-US" sz="6000" dirty="0"/>
          </a:p>
        </p:txBody>
      </p:sp>
      <p:sp>
        <p:nvSpPr>
          <p:cNvPr id="3" name="Content Placeholder 2"/>
          <p:cNvSpPr>
            <a:spLocks noGrp="1"/>
          </p:cNvSpPr>
          <p:nvPr>
            <p:ph idx="1"/>
          </p:nvPr>
        </p:nvSpPr>
        <p:spPr>
          <a:xfrm>
            <a:off x="0" y="1332102"/>
            <a:ext cx="9144000" cy="5525898"/>
          </a:xfrm>
        </p:spPr>
        <p:txBody>
          <a:bodyPr>
            <a:normAutofit fontScale="92500"/>
          </a:bodyPr>
          <a:lstStyle/>
          <a:p>
            <a:r>
              <a:rPr lang="en-US" dirty="0" smtClean="0"/>
              <a:t>CENTRIPETAL FORCE = any force that keeps an object moving in a __________________.</a:t>
            </a:r>
          </a:p>
          <a:p>
            <a:r>
              <a:rPr lang="en-US" dirty="0" smtClean="0"/>
              <a:t>Without this force, the object would go flying off into a straight line.</a:t>
            </a:r>
          </a:p>
          <a:p>
            <a:r>
              <a:rPr lang="en-US" dirty="0" smtClean="0"/>
              <a:t>Think of a ball tied to a string. As you whirl it in a circle, the force of the string changes the ball’s direction of motion. The centripetal force on the ball is the pull from the string. </a:t>
            </a:r>
          </a:p>
          <a:p>
            <a:r>
              <a:rPr lang="en-US" dirty="0" smtClean="0"/>
              <a:t>You have to pull harder on the string when you whirl the ball faster because it takes more centripetal force to keep the ball moving at the greater speed.</a:t>
            </a:r>
            <a:endParaRPr lang="en-US" dirty="0"/>
          </a:p>
        </p:txBody>
      </p:sp>
    </p:spTree>
    <p:extLst>
      <p:ext uri="{BB962C8B-B14F-4D97-AF65-F5344CB8AC3E}">
        <p14:creationId xmlns:p14="http://schemas.microsoft.com/office/powerpoint/2010/main" xmlns="" val="2005892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dirty="0" smtClean="0"/>
              <a:t>Newton’s 2</a:t>
            </a:r>
            <a:r>
              <a:rPr lang="en-US" baseline="30000" dirty="0" smtClean="0"/>
              <a:t>nd</a:t>
            </a:r>
            <a:r>
              <a:rPr lang="en-US" dirty="0" smtClean="0"/>
              <a:t> Law and Centripetal Force</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sz="3500" dirty="0" smtClean="0"/>
              <a:t>Greater ___________________ requires greater centripetal force.</a:t>
            </a:r>
          </a:p>
          <a:p>
            <a:r>
              <a:rPr lang="en-US" sz="3500" dirty="0" smtClean="0"/>
              <a:t>A more massive object requires a ______________ centripetal force to have the same circular speed as a less massive object.</a:t>
            </a:r>
          </a:p>
          <a:p>
            <a:r>
              <a:rPr lang="en-US" sz="3500" dirty="0" smtClean="0"/>
              <a:t>No matter what the mass of an object is, if it moves in a circle, its force and acceleration are directed toward the ____________ of the circle.</a:t>
            </a:r>
          </a:p>
          <a:p>
            <a:endParaRPr lang="en-US" sz="3500" dirty="0" smtClean="0"/>
          </a:p>
        </p:txBody>
      </p:sp>
    </p:spTree>
    <p:extLst>
      <p:ext uri="{BB962C8B-B14F-4D97-AF65-F5344CB8AC3E}">
        <p14:creationId xmlns:p14="http://schemas.microsoft.com/office/powerpoint/2010/main" xmlns="" val="1382089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268"/>
            <a:ext cx="8229600" cy="1143000"/>
          </a:xfrm>
        </p:spPr>
        <p:txBody>
          <a:bodyPr>
            <a:normAutofit/>
          </a:bodyPr>
          <a:lstStyle/>
          <a:p>
            <a:r>
              <a:rPr lang="en-US" sz="6000" dirty="0" smtClean="0"/>
              <a:t>Newton’s Third Law</a:t>
            </a:r>
            <a:endParaRPr lang="en-US" sz="6000" dirty="0"/>
          </a:p>
        </p:txBody>
      </p:sp>
      <p:sp>
        <p:nvSpPr>
          <p:cNvPr id="3" name="Content Placeholder 2"/>
          <p:cNvSpPr>
            <a:spLocks noGrp="1"/>
          </p:cNvSpPr>
          <p:nvPr>
            <p:ph idx="1"/>
          </p:nvPr>
        </p:nvSpPr>
        <p:spPr>
          <a:xfrm>
            <a:off x="0" y="1332102"/>
            <a:ext cx="9144000" cy="5525898"/>
          </a:xfrm>
        </p:spPr>
        <p:txBody>
          <a:bodyPr>
            <a:normAutofit/>
          </a:bodyPr>
          <a:lstStyle/>
          <a:p>
            <a:r>
              <a:rPr lang="en-US" sz="3800" dirty="0" smtClean="0"/>
              <a:t>Forces always act in ______________!</a:t>
            </a:r>
          </a:p>
          <a:p>
            <a:r>
              <a:rPr lang="en-US" sz="3800" dirty="0" smtClean="0"/>
              <a:t>Newton’s Third Law: For every action, there is an ___________ and _____________reaction. </a:t>
            </a:r>
          </a:p>
          <a:p>
            <a:r>
              <a:rPr lang="en-US" sz="3800" dirty="0" smtClean="0"/>
              <a:t>Every time one object exerts a force on another object, the second object exerts a force that is equal in size and opposite in direction back on the first object.</a:t>
            </a:r>
          </a:p>
        </p:txBody>
      </p:sp>
    </p:spTree>
    <p:extLst>
      <p:ext uri="{BB962C8B-B14F-4D97-AF65-F5344CB8AC3E}">
        <p14:creationId xmlns:p14="http://schemas.microsoft.com/office/powerpoint/2010/main" xmlns="" val="2005908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Action/Reaction Force Pairs</a:t>
            </a:r>
            <a:endParaRPr lang="en-US" dirty="0"/>
          </a:p>
        </p:txBody>
      </p:sp>
      <p:sp>
        <p:nvSpPr>
          <p:cNvPr id="3" name="Content Placeholder 2"/>
          <p:cNvSpPr>
            <a:spLocks noGrp="1"/>
          </p:cNvSpPr>
          <p:nvPr>
            <p:ph idx="1"/>
          </p:nvPr>
        </p:nvSpPr>
        <p:spPr>
          <a:xfrm>
            <a:off x="0" y="1417638"/>
            <a:ext cx="9144000" cy="5440362"/>
          </a:xfrm>
        </p:spPr>
        <p:txBody>
          <a:bodyPr>
            <a:normAutofit/>
          </a:bodyPr>
          <a:lstStyle/>
          <a:p>
            <a:r>
              <a:rPr lang="en-US" dirty="0" smtClean="0"/>
              <a:t>The force that is exerted on an object and the force that the object exerts back are known together as an ___________/________________ force pair.</a:t>
            </a:r>
          </a:p>
          <a:p>
            <a:r>
              <a:rPr lang="en-US" dirty="0" smtClean="0"/>
              <a:t>Ex: the jellyfish pushing on the water is the action force, the water pushing back on it is the reaction force.</a:t>
            </a:r>
          </a:p>
          <a:p>
            <a:r>
              <a:rPr lang="en-US" dirty="0" smtClean="0"/>
              <a:t>Action/Reaction force pairs do not always result in motion. For example, if you press down on a table, the table resists the push with the same amount of force even though nothing happens.</a:t>
            </a:r>
            <a:endParaRPr lang="en-US" dirty="0"/>
          </a:p>
        </p:txBody>
      </p:sp>
    </p:spTree>
    <p:extLst>
      <p:ext uri="{BB962C8B-B14F-4D97-AF65-F5344CB8AC3E}">
        <p14:creationId xmlns:p14="http://schemas.microsoft.com/office/powerpoint/2010/main" xmlns="" val="2780651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Acceleration</a:t>
            </a:r>
            <a:endParaRPr lang="en-US" sz="6000" dirty="0"/>
          </a:p>
        </p:txBody>
      </p:sp>
      <p:sp>
        <p:nvSpPr>
          <p:cNvPr id="3" name="Content Placeholder 2"/>
          <p:cNvSpPr>
            <a:spLocks noGrp="1"/>
          </p:cNvSpPr>
          <p:nvPr>
            <p:ph idx="1"/>
          </p:nvPr>
        </p:nvSpPr>
        <p:spPr>
          <a:xfrm>
            <a:off x="0" y="1417638"/>
            <a:ext cx="9144000" cy="5440362"/>
          </a:xfrm>
        </p:spPr>
        <p:txBody>
          <a:bodyPr>
            <a:normAutofit/>
          </a:bodyPr>
          <a:lstStyle/>
          <a:p>
            <a:r>
              <a:rPr lang="en-US" dirty="0" smtClean="0"/>
              <a:t>_______________________= the rate at which velocity changes with time</a:t>
            </a:r>
          </a:p>
          <a:p>
            <a:pPr lvl="1"/>
            <a:r>
              <a:rPr lang="en-US" sz="3200" dirty="0" smtClean="0"/>
              <a:t>A measure of how quickly velocity is changing</a:t>
            </a:r>
          </a:p>
          <a:p>
            <a:pPr lvl="1"/>
            <a:r>
              <a:rPr lang="en-US" sz="3200" dirty="0" smtClean="0"/>
              <a:t>If _______________ doesn’t change, there is NO acceleration</a:t>
            </a:r>
          </a:p>
          <a:p>
            <a:r>
              <a:rPr lang="en-US" dirty="0" smtClean="0"/>
              <a:t>We generally say acceleration means to speed up, but in physics, it can refer to slowing down too. </a:t>
            </a:r>
          </a:p>
          <a:p>
            <a:r>
              <a:rPr lang="en-US" dirty="0" smtClean="0"/>
              <a:t>Acceleration can also refer to changing direction without changing speed (ex: runner turning a corner at a constant speed)</a:t>
            </a:r>
            <a:endParaRPr lang="en-US" dirty="0"/>
          </a:p>
        </p:txBody>
      </p:sp>
    </p:spTree>
    <p:extLst>
      <p:ext uri="{BB962C8B-B14F-4D97-AF65-F5344CB8AC3E}">
        <p14:creationId xmlns:p14="http://schemas.microsoft.com/office/powerpoint/2010/main" xmlns="" val="3314735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Momentum</a:t>
            </a:r>
            <a:endParaRPr lang="en-US" sz="6000" dirty="0"/>
          </a:p>
        </p:txBody>
      </p:sp>
      <p:sp>
        <p:nvSpPr>
          <p:cNvPr id="3" name="Content Placeholder 2"/>
          <p:cNvSpPr>
            <a:spLocks noGrp="1"/>
          </p:cNvSpPr>
          <p:nvPr>
            <p:ph idx="1"/>
          </p:nvPr>
        </p:nvSpPr>
        <p:spPr>
          <a:xfrm>
            <a:off x="0" y="1417638"/>
            <a:ext cx="9144000" cy="5440362"/>
          </a:xfrm>
        </p:spPr>
        <p:txBody>
          <a:bodyPr/>
          <a:lstStyle/>
          <a:p>
            <a:r>
              <a:rPr lang="en-US" dirty="0" smtClean="0"/>
              <a:t>MOMENTUM = a measure of mass in motion; the product of its ________ and its _______________.</a:t>
            </a:r>
          </a:p>
          <a:p>
            <a:r>
              <a:rPr lang="en-US" dirty="0" smtClean="0"/>
              <a:t>Example: If you throw a tennis ball and a wrecking ball at the same brick wall with the same velocity, the tennis ball will bounce back but the wrecking ball would likely destroy the brick wall. This is because the wrecking ball has more mass. You can’t change their masses, but you could increase the momentum of either ball by increasing the velocity.</a:t>
            </a:r>
          </a:p>
        </p:txBody>
      </p:sp>
    </p:spTree>
    <p:extLst>
      <p:ext uri="{BB962C8B-B14F-4D97-AF65-F5344CB8AC3E}">
        <p14:creationId xmlns:p14="http://schemas.microsoft.com/office/powerpoint/2010/main" xmlns="" val="526885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6000" dirty="0" smtClean="0"/>
              <a:t>Conservation of Momentum</a:t>
            </a:r>
            <a:endParaRPr lang="en-US" sz="6000" dirty="0"/>
          </a:p>
        </p:txBody>
      </p:sp>
      <p:sp>
        <p:nvSpPr>
          <p:cNvPr id="3" name="Content Placeholder 2"/>
          <p:cNvSpPr>
            <a:spLocks noGrp="1"/>
          </p:cNvSpPr>
          <p:nvPr>
            <p:ph idx="1"/>
          </p:nvPr>
        </p:nvSpPr>
        <p:spPr>
          <a:xfrm>
            <a:off x="0" y="1437903"/>
            <a:ext cx="9144000" cy="5420097"/>
          </a:xfrm>
        </p:spPr>
        <p:txBody>
          <a:bodyPr>
            <a:normAutofit/>
          </a:bodyPr>
          <a:lstStyle/>
          <a:p>
            <a:r>
              <a:rPr lang="en-US" sz="3600" dirty="0" smtClean="0"/>
              <a:t>Conservation of Momentum states that the total momentum of a system of objects does not change, as long as no outside forces are acting on that system.</a:t>
            </a:r>
          </a:p>
          <a:p>
            <a:r>
              <a:rPr lang="en-US" sz="3600" dirty="0"/>
              <a:t>The combined momentum of both objects after a collision is the same as the combined momentum of both objects before the collision.</a:t>
            </a:r>
          </a:p>
          <a:p>
            <a:pPr marL="0" indent="0">
              <a:buNone/>
            </a:pPr>
            <a:endParaRPr lang="en-US" sz="3600" dirty="0"/>
          </a:p>
        </p:txBody>
      </p:sp>
    </p:spTree>
    <p:extLst>
      <p:ext uri="{BB962C8B-B14F-4D97-AF65-F5344CB8AC3E}">
        <p14:creationId xmlns:p14="http://schemas.microsoft.com/office/powerpoint/2010/main" xmlns="" val="204143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3"/>
            <a:ext cx="8229600" cy="1143000"/>
          </a:xfrm>
        </p:spPr>
        <p:txBody>
          <a:bodyPr>
            <a:normAutofit/>
          </a:bodyPr>
          <a:lstStyle/>
          <a:p>
            <a:r>
              <a:rPr lang="en-US" sz="6000" dirty="0" smtClean="0"/>
              <a:t>Calculating Acceleration</a:t>
            </a:r>
            <a:endParaRPr lang="en-US" sz="6000" dirty="0"/>
          </a:p>
        </p:txBody>
      </p:sp>
      <p:sp>
        <p:nvSpPr>
          <p:cNvPr id="3" name="Content Placeholder 2"/>
          <p:cNvSpPr>
            <a:spLocks noGrp="1"/>
          </p:cNvSpPr>
          <p:nvPr>
            <p:ph idx="1"/>
          </p:nvPr>
        </p:nvSpPr>
        <p:spPr>
          <a:xfrm>
            <a:off x="0" y="1417638"/>
            <a:ext cx="9144000" cy="5440362"/>
          </a:xfrm>
        </p:spPr>
        <p:txBody>
          <a:bodyPr>
            <a:normAutofit/>
          </a:bodyPr>
          <a:lstStyle/>
          <a:p>
            <a:r>
              <a:rPr lang="en-US" sz="3400" dirty="0" smtClean="0"/>
              <a:t>Acceleration = </a:t>
            </a:r>
            <a:r>
              <a:rPr lang="en-US" sz="3400" u="sng" dirty="0" smtClean="0"/>
              <a:t>___________________________</a:t>
            </a:r>
          </a:p>
          <a:p>
            <a:pPr marL="0" indent="0">
              <a:buNone/>
            </a:pPr>
            <a:r>
              <a:rPr lang="en-US" sz="3400" dirty="0" smtClean="0"/>
              <a:t>										</a:t>
            </a:r>
          </a:p>
          <a:p>
            <a:r>
              <a:rPr lang="en-US" sz="3400" dirty="0" smtClean="0"/>
              <a:t>A = </a:t>
            </a:r>
            <a:r>
              <a:rPr lang="en-US" sz="3400" u="sng" dirty="0" smtClean="0"/>
              <a:t>______________</a:t>
            </a:r>
            <a:endParaRPr lang="en-US" sz="3400" u="sng" baseline="-25000" dirty="0" smtClean="0"/>
          </a:p>
          <a:p>
            <a:pPr marL="914400" lvl="2" indent="0">
              <a:buNone/>
            </a:pPr>
            <a:r>
              <a:rPr lang="en-US" sz="3400" dirty="0" smtClean="0"/>
              <a:t>		</a:t>
            </a:r>
          </a:p>
          <a:p>
            <a:r>
              <a:rPr lang="en-US" sz="3400" dirty="0" smtClean="0"/>
              <a:t>Remember, velocity is expressed in units of meters per second (m/s) (just like speed but with direction), and time is expressed in seconds.</a:t>
            </a:r>
          </a:p>
          <a:p>
            <a:r>
              <a:rPr lang="en-US" sz="3400" dirty="0" smtClean="0"/>
              <a:t>Acceleration is expressed in units of m/s over time, so they are expressed in ___________.</a:t>
            </a:r>
            <a:endParaRPr lang="en-US" sz="3400" dirty="0"/>
          </a:p>
        </p:txBody>
      </p:sp>
    </p:spTree>
    <p:extLst>
      <p:ext uri="{BB962C8B-B14F-4D97-AF65-F5344CB8AC3E}">
        <p14:creationId xmlns:p14="http://schemas.microsoft.com/office/powerpoint/2010/main" xmlns="" val="157546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dirty="0" smtClean="0"/>
              <a:t>Sample Problem</a:t>
            </a:r>
            <a:endParaRPr lang="en-US" sz="6000" dirty="0"/>
          </a:p>
        </p:txBody>
      </p:sp>
      <p:sp>
        <p:nvSpPr>
          <p:cNvPr id="3" name="Content Placeholder 2"/>
          <p:cNvSpPr>
            <a:spLocks noGrp="1"/>
          </p:cNvSpPr>
          <p:nvPr>
            <p:ph idx="1"/>
          </p:nvPr>
        </p:nvSpPr>
        <p:spPr>
          <a:xfrm>
            <a:off x="0" y="1301750"/>
            <a:ext cx="9144000" cy="5556250"/>
          </a:xfrm>
        </p:spPr>
        <p:txBody>
          <a:bodyPr>
            <a:normAutofit lnSpcReduction="10000"/>
          </a:bodyPr>
          <a:lstStyle/>
          <a:p>
            <a:r>
              <a:rPr lang="en-US" dirty="0" smtClean="0"/>
              <a:t>Anna starts sliding with a velocity of 1 m/s. After 3 s, her velocity is 7 m/s. What is Anna’s acceleration?</a:t>
            </a:r>
          </a:p>
          <a:p>
            <a:r>
              <a:rPr lang="en-US" dirty="0" smtClean="0"/>
              <a:t>Use KQS! </a:t>
            </a:r>
          </a:p>
          <a:p>
            <a:r>
              <a:rPr lang="en-US" dirty="0" smtClean="0"/>
              <a:t>What do we know?</a:t>
            </a:r>
          </a:p>
          <a:p>
            <a:pPr marL="0" indent="0">
              <a:buNone/>
            </a:pPr>
            <a:endParaRPr lang="en-US" dirty="0" smtClean="0"/>
          </a:p>
          <a:p>
            <a:r>
              <a:rPr lang="en-US" dirty="0" smtClean="0"/>
              <a:t>What is the question? </a:t>
            </a:r>
          </a:p>
          <a:p>
            <a:r>
              <a:rPr lang="en-US" dirty="0" smtClean="0"/>
              <a:t>Solve! A = </a:t>
            </a:r>
            <a:r>
              <a:rPr lang="en-US" u="sng" dirty="0" smtClean="0"/>
              <a:t>v(final) – v(initial)</a:t>
            </a:r>
          </a:p>
          <a:p>
            <a:pPr marL="0" indent="0">
              <a:buNone/>
            </a:pPr>
            <a:r>
              <a:rPr lang="en-US" dirty="0"/>
              <a:t> </a:t>
            </a:r>
            <a:r>
              <a:rPr lang="en-US" dirty="0" smtClean="0"/>
              <a:t>                                   t</a:t>
            </a:r>
          </a:p>
          <a:p>
            <a:r>
              <a:rPr lang="en-US" dirty="0" smtClean="0"/>
              <a:t>A = </a:t>
            </a:r>
          </a:p>
          <a:p>
            <a:r>
              <a:rPr lang="en-US" dirty="0" smtClean="0"/>
              <a:t>Anna’s acceleration is:</a:t>
            </a:r>
          </a:p>
        </p:txBody>
      </p:sp>
    </p:spTree>
    <p:extLst>
      <p:ext uri="{BB962C8B-B14F-4D97-AF65-F5344CB8AC3E}">
        <p14:creationId xmlns:p14="http://schemas.microsoft.com/office/powerpoint/2010/main" xmlns="" val="134367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5000" dirty="0" smtClean="0"/>
              <a:t>Try these…Don’t forget KQS!</a:t>
            </a:r>
            <a:endParaRPr lang="en-US" sz="5000" dirty="0"/>
          </a:p>
        </p:txBody>
      </p:sp>
      <p:sp>
        <p:nvSpPr>
          <p:cNvPr id="3" name="Content Placeholder 2"/>
          <p:cNvSpPr>
            <a:spLocks noGrp="1"/>
          </p:cNvSpPr>
          <p:nvPr>
            <p:ph idx="1"/>
          </p:nvPr>
        </p:nvSpPr>
        <p:spPr>
          <a:xfrm>
            <a:off x="0" y="1417638"/>
            <a:ext cx="9144000" cy="5440362"/>
          </a:xfrm>
        </p:spPr>
        <p:txBody>
          <a:bodyPr>
            <a:normAutofit/>
          </a:bodyPr>
          <a:lstStyle/>
          <a:p>
            <a:pPr marL="514350" indent="-514350">
              <a:buFont typeface="+mj-lt"/>
              <a:buAutoNum type="arabicPeriod"/>
            </a:pPr>
            <a:r>
              <a:rPr lang="en-US" sz="3600" dirty="0" smtClean="0"/>
              <a:t>A man walking at 0.5 m/s accelerates to a velocity of 0.6 m/s in 1 s. What is his acceleration?</a:t>
            </a:r>
          </a:p>
          <a:p>
            <a:pPr marL="0" indent="0">
              <a:buNone/>
            </a:pPr>
            <a:endParaRPr lang="en-US" sz="3600" dirty="0" smtClean="0"/>
          </a:p>
          <a:p>
            <a:pPr marL="514350" indent="-514350">
              <a:buFont typeface="+mj-lt"/>
              <a:buAutoNum type="arabicPeriod"/>
            </a:pPr>
            <a:r>
              <a:rPr lang="en-US" sz="3600" dirty="0" smtClean="0"/>
              <a:t>A train traveling at 10 m/s slows down to a complete stop in 20 s. What is the acceleration of the train?</a:t>
            </a:r>
            <a:endParaRPr lang="en-US" sz="3600" dirty="0"/>
          </a:p>
        </p:txBody>
      </p:sp>
    </p:spTree>
    <p:extLst>
      <p:ext uri="{BB962C8B-B14F-4D97-AF65-F5344CB8AC3E}">
        <p14:creationId xmlns:p14="http://schemas.microsoft.com/office/powerpoint/2010/main" xmlns="" val="284907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FORCE</a:t>
            </a:r>
            <a:endParaRPr lang="en-US" sz="6000" dirty="0"/>
          </a:p>
        </p:txBody>
      </p:sp>
      <p:sp>
        <p:nvSpPr>
          <p:cNvPr id="3" name="Content Placeholder 2"/>
          <p:cNvSpPr>
            <a:spLocks noGrp="1"/>
          </p:cNvSpPr>
          <p:nvPr>
            <p:ph idx="1"/>
          </p:nvPr>
        </p:nvSpPr>
        <p:spPr>
          <a:xfrm>
            <a:off x="0" y="1417638"/>
            <a:ext cx="9144000" cy="5440362"/>
          </a:xfrm>
        </p:spPr>
        <p:txBody>
          <a:bodyPr>
            <a:normAutofit/>
          </a:bodyPr>
          <a:lstStyle/>
          <a:p>
            <a:r>
              <a:rPr lang="en-US" sz="3600" dirty="0" smtClean="0"/>
              <a:t>Force = a ___________ or ____________</a:t>
            </a:r>
          </a:p>
          <a:p>
            <a:r>
              <a:rPr lang="en-US" sz="3600" dirty="0" smtClean="0"/>
              <a:t>Anytime you change the motion of an object, you use ____________.</a:t>
            </a:r>
          </a:p>
          <a:p>
            <a:r>
              <a:rPr lang="en-US" sz="3600" dirty="0" smtClean="0"/>
              <a:t>Example: a pitcher throws a ball, the batter hits it, and a fan in the stands catches it. Each of these people uses force. The pitcher sets the ball in motion, the batter changes the direction of the ball’s motion, and the fan stops the ball’s motion.</a:t>
            </a:r>
            <a:endParaRPr lang="en-US" sz="3600" dirty="0"/>
          </a:p>
        </p:txBody>
      </p:sp>
    </p:spTree>
    <p:extLst>
      <p:ext uri="{BB962C8B-B14F-4D97-AF65-F5344CB8AC3E}">
        <p14:creationId xmlns:p14="http://schemas.microsoft.com/office/powerpoint/2010/main" xmlns="" val="31872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Types of Force</a:t>
            </a:r>
            <a:endParaRPr lang="en-US" sz="6000" dirty="0"/>
          </a:p>
        </p:txBody>
      </p:sp>
      <p:sp>
        <p:nvSpPr>
          <p:cNvPr id="3" name="Content Placeholder 2"/>
          <p:cNvSpPr>
            <a:spLocks noGrp="1"/>
          </p:cNvSpPr>
          <p:nvPr>
            <p:ph idx="1"/>
          </p:nvPr>
        </p:nvSpPr>
        <p:spPr>
          <a:xfrm>
            <a:off x="0" y="1417638"/>
            <a:ext cx="9144000" cy="5440362"/>
          </a:xfrm>
        </p:spPr>
        <p:txBody>
          <a:bodyPr>
            <a:normAutofit fontScale="92500" lnSpcReduction="10000"/>
          </a:bodyPr>
          <a:lstStyle/>
          <a:p>
            <a:pPr marL="514350" indent="-514350">
              <a:buFont typeface="+mj-lt"/>
              <a:buAutoNum type="arabicPeriod"/>
            </a:pPr>
            <a:r>
              <a:rPr lang="en-US" dirty="0" smtClean="0"/>
              <a:t>____________________- when one object pushes or pulls another object by _________________.</a:t>
            </a:r>
          </a:p>
          <a:p>
            <a:pPr marL="914400" lvl="1" indent="-514350"/>
            <a:r>
              <a:rPr lang="en-US" dirty="0" smtClean="0"/>
              <a:t>Ex: Skater applies contact force as she pushes against the ground.</a:t>
            </a:r>
          </a:p>
          <a:p>
            <a:pPr marL="514350" indent="-514350">
              <a:buFont typeface="+mj-lt"/>
              <a:buAutoNum type="arabicPeriod"/>
            </a:pPr>
            <a:r>
              <a:rPr lang="en-US" dirty="0" smtClean="0"/>
              <a:t>______________- force of attraction between two masses.</a:t>
            </a:r>
          </a:p>
          <a:p>
            <a:pPr marL="914400" lvl="1" indent="-514350"/>
            <a:r>
              <a:rPr lang="en-US" dirty="0" smtClean="0"/>
              <a:t>Ex: Earth’s gravity pulls on skater, holding her to ground.</a:t>
            </a:r>
          </a:p>
          <a:p>
            <a:pPr marL="514350" indent="-514350">
              <a:buFont typeface="+mj-lt"/>
              <a:buAutoNum type="arabicPeriod"/>
            </a:pPr>
            <a:r>
              <a:rPr lang="en-US" dirty="0" smtClean="0"/>
              <a:t>______________- force that resists motion between two surfaces that are _________________________.</a:t>
            </a:r>
          </a:p>
          <a:p>
            <a:pPr marL="914400" lvl="1" indent="-514350"/>
            <a:r>
              <a:rPr lang="en-US" dirty="0" smtClean="0"/>
              <a:t>Ex: Friction between the surface of the ground and the wheels of the skates exerts a force that resists the skater’s forward motion.</a:t>
            </a:r>
            <a:endParaRPr lang="en-US" dirty="0"/>
          </a:p>
        </p:txBody>
      </p:sp>
    </p:spTree>
    <p:extLst>
      <p:ext uri="{BB962C8B-B14F-4D97-AF65-F5344CB8AC3E}">
        <p14:creationId xmlns:p14="http://schemas.microsoft.com/office/powerpoint/2010/main" xmlns="" val="3802329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663"/>
            <a:ext cx="9144000" cy="1143000"/>
          </a:xfrm>
        </p:spPr>
        <p:txBody>
          <a:bodyPr>
            <a:normAutofit/>
          </a:bodyPr>
          <a:lstStyle/>
          <a:p>
            <a:r>
              <a:rPr lang="en-US" sz="5000" dirty="0" smtClean="0"/>
              <a:t>Balanced and Unbalanced Forces</a:t>
            </a:r>
            <a:endParaRPr lang="en-US" sz="5000" dirty="0"/>
          </a:p>
        </p:txBody>
      </p:sp>
      <p:sp>
        <p:nvSpPr>
          <p:cNvPr id="3" name="Content Placeholder 2"/>
          <p:cNvSpPr>
            <a:spLocks noGrp="1"/>
          </p:cNvSpPr>
          <p:nvPr>
            <p:ph idx="1"/>
          </p:nvPr>
        </p:nvSpPr>
        <p:spPr>
          <a:xfrm>
            <a:off x="0" y="1272963"/>
            <a:ext cx="9144000" cy="5265737"/>
          </a:xfrm>
        </p:spPr>
        <p:txBody>
          <a:bodyPr>
            <a:noAutofit/>
          </a:bodyPr>
          <a:lstStyle/>
          <a:p>
            <a:r>
              <a:rPr lang="en-US" sz="3400" dirty="0" smtClean="0"/>
              <a:t>____________________= the overall force acting on an object when all the forces are combined.</a:t>
            </a:r>
          </a:p>
          <a:p>
            <a:r>
              <a:rPr lang="en-US" sz="3400" dirty="0" smtClean="0"/>
              <a:t>If the net force of an object is __________, the forces acting on the object is balanced.</a:t>
            </a:r>
          </a:p>
          <a:p>
            <a:r>
              <a:rPr lang="en-US" sz="3400" dirty="0" smtClean="0"/>
              <a:t>___________________forces have the same effect as no force at all, meaning the motion of the object does not change.</a:t>
            </a:r>
          </a:p>
          <a:p>
            <a:r>
              <a:rPr lang="en-US" sz="3400" dirty="0" smtClean="0"/>
              <a:t>Only an ____________________ force can change the motion of an object.</a:t>
            </a:r>
            <a:endParaRPr lang="en-US" sz="3400" dirty="0"/>
          </a:p>
        </p:txBody>
      </p:sp>
    </p:spTree>
    <p:extLst>
      <p:ext uri="{BB962C8B-B14F-4D97-AF65-F5344CB8AC3E}">
        <p14:creationId xmlns:p14="http://schemas.microsoft.com/office/powerpoint/2010/main" xmlns="" val="190490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Newton’s First Law</a:t>
            </a:r>
            <a:endParaRPr lang="en-US" sz="6000" dirty="0"/>
          </a:p>
        </p:txBody>
      </p:sp>
      <p:sp>
        <p:nvSpPr>
          <p:cNvPr id="3" name="Content Placeholder 2"/>
          <p:cNvSpPr>
            <a:spLocks noGrp="1"/>
          </p:cNvSpPr>
          <p:nvPr>
            <p:ph idx="1"/>
          </p:nvPr>
        </p:nvSpPr>
        <p:spPr>
          <a:xfrm>
            <a:off x="0" y="1803438"/>
            <a:ext cx="9144000" cy="5440362"/>
          </a:xfrm>
        </p:spPr>
        <p:txBody>
          <a:bodyPr>
            <a:noAutofit/>
          </a:bodyPr>
          <a:lstStyle/>
          <a:p>
            <a:r>
              <a:rPr lang="en-US" sz="4300" dirty="0"/>
              <a:t>An object at rest stays at rest, and an object in motion stays in motion at the same velocity, unless acted upon by </a:t>
            </a:r>
            <a:r>
              <a:rPr lang="en-US" sz="4300" dirty="0" smtClean="0"/>
              <a:t> _______________________________.</a:t>
            </a:r>
          </a:p>
          <a:p>
            <a:r>
              <a:rPr lang="en-US" sz="4300" dirty="0" smtClean="0"/>
              <a:t>Simply put: Applying _____________ changes the ___________ of an object. </a:t>
            </a:r>
          </a:p>
          <a:p>
            <a:pPr marL="457200" lvl="1" indent="0">
              <a:buNone/>
            </a:pPr>
            <a:endParaRPr lang="en-US" sz="4300" dirty="0"/>
          </a:p>
        </p:txBody>
      </p:sp>
    </p:spTree>
    <p:extLst>
      <p:ext uri="{BB962C8B-B14F-4D97-AF65-F5344CB8AC3E}">
        <p14:creationId xmlns:p14="http://schemas.microsoft.com/office/powerpoint/2010/main" xmlns="" val="107107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1236</Words>
  <Application>Microsoft Office PowerPoint</Application>
  <PresentationFormat>On-screen Show (4:3)</PresentationFormat>
  <Paragraphs>106</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Acceleration, Force, and Newton’s Laws</vt:lpstr>
      <vt:lpstr>Acceleration</vt:lpstr>
      <vt:lpstr>Calculating Acceleration</vt:lpstr>
      <vt:lpstr>Sample Problem</vt:lpstr>
      <vt:lpstr>Try these…Don’t forget KQS!</vt:lpstr>
      <vt:lpstr>FORCE</vt:lpstr>
      <vt:lpstr>Types of Force</vt:lpstr>
      <vt:lpstr>Balanced and Unbalanced Forces</vt:lpstr>
      <vt:lpstr>Newton’s First Law</vt:lpstr>
      <vt:lpstr>Inertia</vt:lpstr>
      <vt:lpstr>Slide 11</vt:lpstr>
      <vt:lpstr>Newton’s Second Law</vt:lpstr>
      <vt:lpstr>Calculating Force: Sample Problem</vt:lpstr>
      <vt:lpstr>Practice Problems</vt:lpstr>
      <vt:lpstr>Forces can change the direction of motion</vt:lpstr>
      <vt:lpstr>Centripetal Force</vt:lpstr>
      <vt:lpstr>Newton’s 2nd Law and Centripetal Force</vt:lpstr>
      <vt:lpstr>Newton’s Third Law</vt:lpstr>
      <vt:lpstr>Action/Reaction Force Pairs</vt:lpstr>
      <vt:lpstr>Momentum</vt:lpstr>
      <vt:lpstr>Conservation of Momentum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Acceleration,</dc:title>
  <dc:creator>Stephanie Coggins</dc:creator>
  <cp:lastModifiedBy>stephaniem.coggins</cp:lastModifiedBy>
  <cp:revision>31</cp:revision>
  <dcterms:created xsi:type="dcterms:W3CDTF">2013-04-14T18:37:14Z</dcterms:created>
  <dcterms:modified xsi:type="dcterms:W3CDTF">2014-09-11T18:03:11Z</dcterms:modified>
</cp:coreProperties>
</file>