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59" r:id="rId4"/>
    <p:sldId id="260" r:id="rId5"/>
    <p:sldId id="261" r:id="rId6"/>
    <p:sldId id="262" r:id="rId7"/>
    <p:sldId id="263" r:id="rId8"/>
    <p:sldId id="264" r:id="rId9"/>
    <p:sldId id="273" r:id="rId10"/>
    <p:sldId id="268" r:id="rId11"/>
    <p:sldId id="269" r:id="rId12"/>
    <p:sldId id="270" r:id="rId13"/>
    <p:sldId id="271" r:id="rId14"/>
    <p:sldId id="274" r:id="rId15"/>
    <p:sldId id="275" r:id="rId16"/>
    <p:sldId id="277" r:id="rId17"/>
    <p:sldId id="278" r:id="rId18"/>
    <p:sldId id="279" r:id="rId19"/>
    <p:sldId id="280" r:id="rId20"/>
    <p:sldId id="284" r:id="rId21"/>
    <p:sldId id="285" r:id="rId22"/>
    <p:sldId id="283" r:id="rId23"/>
    <p:sldId id="282"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300" r:id="rId38"/>
    <p:sldId id="301" r:id="rId39"/>
    <p:sldId id="302" r:id="rId40"/>
    <p:sldId id="303" r:id="rId41"/>
    <p:sldId id="304" r:id="rId42"/>
    <p:sldId id="305" r:id="rId43"/>
    <p:sldId id="307" r:id="rId44"/>
    <p:sldId id="308" r:id="rId45"/>
    <p:sldId id="314" r:id="rId46"/>
    <p:sldId id="31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1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232BF-0227-CD4B-A5A5-A86E52197C33}" type="datetimeFigureOut">
              <a:rPr lang="en-US" smtClean="0"/>
              <a:pPr/>
              <a:t>9/14/14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A2463-3D84-2943-844D-1E13021EA3E5}" type="slidenum">
              <a:rPr lang="en-US" smtClean="0"/>
              <a:pPr/>
              <a:t>‹#›</a:t>
            </a:fld>
            <a:endParaRPr lang="en-US"/>
          </a:p>
        </p:txBody>
      </p:sp>
    </p:spTree>
    <p:extLst>
      <p:ext uri="{BB962C8B-B14F-4D97-AF65-F5344CB8AC3E}">
        <p14:creationId xmlns:p14="http://schemas.microsoft.com/office/powerpoint/2010/main" val="26607974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Brainpop</a:t>
            </a:r>
            <a:r>
              <a:rPr lang="en-US" dirty="0" smtClean="0"/>
              <a:t>= Acceleration</a:t>
            </a:r>
            <a:r>
              <a:rPr lang="en-US" baseline="0" dirty="0" smtClean="0"/>
              <a:t> after this slide</a:t>
            </a:r>
            <a:endParaRPr lang="en-US" dirty="0"/>
          </a:p>
        </p:txBody>
      </p:sp>
      <p:sp>
        <p:nvSpPr>
          <p:cNvPr id="4" name="Slide Number Placeholder 3"/>
          <p:cNvSpPr>
            <a:spLocks noGrp="1"/>
          </p:cNvSpPr>
          <p:nvPr>
            <p:ph type="sldNum" sz="quarter" idx="10"/>
          </p:nvPr>
        </p:nvSpPr>
        <p:spPr/>
        <p:txBody>
          <a:bodyPr/>
          <a:lstStyle/>
          <a:p>
            <a:fld id="{00EA2463-3D84-2943-844D-1E13021EA3E5}" type="slidenum">
              <a:rPr lang="en-US" smtClean="0"/>
              <a:pPr/>
              <a:t>2</a:t>
            </a:fld>
            <a:endParaRPr lang="en-US"/>
          </a:p>
        </p:txBody>
      </p:sp>
    </p:spTree>
    <p:extLst>
      <p:ext uri="{BB962C8B-B14F-4D97-AF65-F5344CB8AC3E}">
        <p14:creationId xmlns:p14="http://schemas.microsoft.com/office/powerpoint/2010/main" val="9230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0.1 m/s</a:t>
            </a:r>
            <a:r>
              <a:rPr lang="en-US" baseline="30000" dirty="0" smtClean="0"/>
              <a:t>2</a:t>
            </a:r>
          </a:p>
          <a:p>
            <a:pPr marL="228600" indent="-228600">
              <a:buAutoNum type="arabicPeriod"/>
            </a:pPr>
            <a:r>
              <a:rPr lang="en-US" baseline="0" dirty="0" smtClean="0"/>
              <a:t>- 0.5 m/s</a:t>
            </a:r>
            <a:r>
              <a:rPr lang="en-US" baseline="30000" dirty="0" smtClean="0"/>
              <a:t>2 </a:t>
            </a:r>
            <a:endParaRPr lang="en-US" baseline="0" dirty="0"/>
          </a:p>
        </p:txBody>
      </p:sp>
      <p:sp>
        <p:nvSpPr>
          <p:cNvPr id="4" name="Slide Number Placeholder 3"/>
          <p:cNvSpPr>
            <a:spLocks noGrp="1"/>
          </p:cNvSpPr>
          <p:nvPr>
            <p:ph type="sldNum" sz="quarter" idx="10"/>
          </p:nvPr>
        </p:nvSpPr>
        <p:spPr/>
        <p:txBody>
          <a:bodyPr/>
          <a:lstStyle/>
          <a:p>
            <a:fld id="{00EA2463-3D84-2943-844D-1E13021EA3E5}" type="slidenum">
              <a:rPr lang="en-US" smtClean="0"/>
              <a:pPr/>
              <a:t>8</a:t>
            </a:fld>
            <a:endParaRPr lang="en-US"/>
          </a:p>
        </p:txBody>
      </p:sp>
    </p:spTree>
    <p:extLst>
      <p:ext uri="{BB962C8B-B14F-4D97-AF65-F5344CB8AC3E}">
        <p14:creationId xmlns:p14="http://schemas.microsoft.com/office/powerpoint/2010/main" val="357911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Brainpop</a:t>
            </a:r>
            <a:r>
              <a:rPr lang="en-US" dirty="0" smtClean="0"/>
              <a:t>-</a:t>
            </a:r>
            <a:r>
              <a:rPr lang="en-US" baseline="0" dirty="0" smtClean="0"/>
              <a:t> Force after this slide</a:t>
            </a:r>
            <a:endParaRPr lang="en-US" dirty="0"/>
          </a:p>
        </p:txBody>
      </p:sp>
      <p:sp>
        <p:nvSpPr>
          <p:cNvPr id="4" name="Slide Number Placeholder 3"/>
          <p:cNvSpPr>
            <a:spLocks noGrp="1"/>
          </p:cNvSpPr>
          <p:nvPr>
            <p:ph type="sldNum" sz="quarter" idx="10"/>
          </p:nvPr>
        </p:nvSpPr>
        <p:spPr/>
        <p:txBody>
          <a:bodyPr/>
          <a:lstStyle/>
          <a:p>
            <a:fld id="{00EA2463-3D84-2943-844D-1E13021EA3E5}" type="slidenum">
              <a:rPr lang="en-US" smtClean="0"/>
              <a:pPr/>
              <a:t>9</a:t>
            </a:fld>
            <a:endParaRPr lang="en-US"/>
          </a:p>
        </p:txBody>
      </p:sp>
    </p:spTree>
    <p:extLst>
      <p:ext uri="{BB962C8B-B14F-4D97-AF65-F5344CB8AC3E}">
        <p14:creationId xmlns:p14="http://schemas.microsoft.com/office/powerpoint/2010/main" val="224136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paper clips on the other end of the string,</a:t>
            </a:r>
            <a:r>
              <a:rPr lang="en-US" baseline="0" dirty="0" smtClean="0"/>
              <a:t> the faster the motion of the paper clip on the table.</a:t>
            </a:r>
          </a:p>
          <a:p>
            <a:endParaRPr lang="en-US" dirty="0"/>
          </a:p>
        </p:txBody>
      </p:sp>
      <p:sp>
        <p:nvSpPr>
          <p:cNvPr id="4" name="Slide Number Placeholder 3"/>
          <p:cNvSpPr>
            <a:spLocks noGrp="1"/>
          </p:cNvSpPr>
          <p:nvPr>
            <p:ph type="sldNum" sz="quarter" idx="10"/>
          </p:nvPr>
        </p:nvSpPr>
        <p:spPr/>
        <p:txBody>
          <a:bodyPr/>
          <a:lstStyle/>
          <a:p>
            <a:fld id="{0EB73E26-E456-A34E-9338-246EC081B38A}" type="slidenum">
              <a:rPr lang="en-US" smtClean="0"/>
              <a:pPr/>
              <a:t>25</a:t>
            </a:fld>
            <a:endParaRPr lang="en-US"/>
          </a:p>
        </p:txBody>
      </p:sp>
    </p:spTree>
    <p:extLst>
      <p:ext uri="{BB962C8B-B14F-4D97-AF65-F5344CB8AC3E}">
        <p14:creationId xmlns:p14="http://schemas.microsoft.com/office/powerpoint/2010/main" val="116765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6 N</a:t>
            </a:r>
          </a:p>
          <a:p>
            <a:pPr marL="228600" indent="-228600">
              <a:buAutoNum type="arabicPeriod"/>
            </a:pPr>
            <a:r>
              <a:rPr lang="en-US" baseline="0" dirty="0" smtClean="0"/>
              <a:t>100 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EB73E26-E456-A34E-9338-246EC081B38A}" type="slidenum">
              <a:rPr lang="en-US" smtClean="0"/>
              <a:pPr/>
              <a:t>32</a:t>
            </a:fld>
            <a:endParaRPr lang="en-US"/>
          </a:p>
        </p:txBody>
      </p:sp>
    </p:spTree>
    <p:extLst>
      <p:ext uri="{BB962C8B-B14F-4D97-AF65-F5344CB8AC3E}">
        <p14:creationId xmlns:p14="http://schemas.microsoft.com/office/powerpoint/2010/main" val="200425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34D595-D4F0-2147-BECF-93FA251A2906}"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315850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4D595-D4F0-2147-BECF-93FA251A2906}"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358345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4D595-D4F0-2147-BECF-93FA251A2906}"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265955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4D595-D4F0-2147-BECF-93FA251A2906}"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177706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4D595-D4F0-2147-BECF-93FA251A2906}" type="datetimeFigureOut">
              <a:rPr lang="en-US" smtClean="0"/>
              <a:pPr/>
              <a:t>9/14/14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396196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34D595-D4F0-2147-BECF-93FA251A2906}"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270872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34D595-D4F0-2147-BECF-93FA251A2906}" type="datetimeFigureOut">
              <a:rPr lang="en-US" smtClean="0"/>
              <a:pPr/>
              <a:t>9/14/14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414258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34D595-D4F0-2147-BECF-93FA251A2906}" type="datetimeFigureOut">
              <a:rPr lang="en-US" smtClean="0"/>
              <a:pPr/>
              <a:t>9/14/14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374911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4D595-D4F0-2147-BECF-93FA251A2906}" type="datetimeFigureOut">
              <a:rPr lang="en-US" smtClean="0"/>
              <a:pPr/>
              <a:t>9/14/14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4970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4D595-D4F0-2147-BECF-93FA251A2906}"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77383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4D595-D4F0-2147-BECF-93FA251A2906}" type="datetimeFigureOut">
              <a:rPr lang="en-US" smtClean="0"/>
              <a:pPr/>
              <a:t>9/14/14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981DD-7CD2-9846-9882-242DFE081789}" type="slidenum">
              <a:rPr lang="en-US" smtClean="0"/>
              <a:pPr/>
              <a:t>‹#›</a:t>
            </a:fld>
            <a:endParaRPr lang="en-US"/>
          </a:p>
        </p:txBody>
      </p:sp>
    </p:spTree>
    <p:extLst>
      <p:ext uri="{BB962C8B-B14F-4D97-AF65-F5344CB8AC3E}">
        <p14:creationId xmlns:p14="http://schemas.microsoft.com/office/powerpoint/2010/main" val="2929665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4D595-D4F0-2147-BECF-93FA251A2906}" type="datetimeFigureOut">
              <a:rPr lang="en-US" smtClean="0"/>
              <a:pPr/>
              <a:t>9/14/14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981DD-7CD2-9846-9882-242DFE081789}" type="slidenum">
              <a:rPr lang="en-US" smtClean="0"/>
              <a:pPr/>
              <a:t>‹#›</a:t>
            </a:fld>
            <a:endParaRPr lang="en-US"/>
          </a:p>
        </p:txBody>
      </p:sp>
    </p:spTree>
    <p:extLst>
      <p:ext uri="{BB962C8B-B14F-4D97-AF65-F5344CB8AC3E}">
        <p14:creationId xmlns:p14="http://schemas.microsoft.com/office/powerpoint/2010/main" val="114798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GO_zDWmkvk" TargetMode="External"/><Relationship Id="rId3" Type="http://schemas.openxmlformats.org/officeDocument/2006/relationships/hyperlink" Target="http://www.youtube.com/watch?v=_QpF3m02rG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2.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3.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175"/>
            <a:ext cx="7772400" cy="4371190"/>
          </a:xfrm>
        </p:spPr>
        <p:txBody>
          <a:bodyPr>
            <a:noAutofit/>
          </a:bodyPr>
          <a:lstStyle/>
          <a:p>
            <a:r>
              <a:rPr lang="en-US" sz="8000" dirty="0" smtClean="0"/>
              <a:t>Acceleration, Force, and Newton’s Laws</a:t>
            </a:r>
            <a:endParaRPr lang="en-US" sz="8000" dirty="0"/>
          </a:p>
        </p:txBody>
      </p:sp>
    </p:spTree>
    <p:extLst>
      <p:ext uri="{BB962C8B-B14F-4D97-AF65-F5344CB8AC3E}">
        <p14:creationId xmlns:p14="http://schemas.microsoft.com/office/powerpoint/2010/main" val="165828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FORCE</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sz="3600" dirty="0" smtClean="0"/>
              <a:t>Force = a push or pull</a:t>
            </a:r>
          </a:p>
          <a:p>
            <a:r>
              <a:rPr lang="en-US" sz="3600" dirty="0" smtClean="0"/>
              <a:t>Anytime you change the motion of an object, you use force.</a:t>
            </a:r>
          </a:p>
          <a:p>
            <a:r>
              <a:rPr lang="en-US" sz="3600" dirty="0" smtClean="0"/>
              <a:t>Example: a pitcher throws a ball, the batter hits it, and a fan in the stands catches it. Each of these people uses force. The pitcher sets the ball in motion, the batter changes the direction of the ball’s motion, and the fan stops the ball’s motion.</a:t>
            </a:r>
            <a:endParaRPr lang="en-US" sz="3600" dirty="0"/>
          </a:p>
        </p:txBody>
      </p:sp>
    </p:spTree>
    <p:extLst>
      <p:ext uri="{BB962C8B-B14F-4D97-AF65-F5344CB8AC3E}">
        <p14:creationId xmlns:p14="http://schemas.microsoft.com/office/powerpoint/2010/main" val="318720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Types of Force</a:t>
            </a:r>
            <a:endParaRPr lang="en-US" sz="6000" dirty="0"/>
          </a:p>
        </p:txBody>
      </p:sp>
      <p:sp>
        <p:nvSpPr>
          <p:cNvPr id="3" name="Content Placeholder 2"/>
          <p:cNvSpPr>
            <a:spLocks noGrp="1"/>
          </p:cNvSpPr>
          <p:nvPr>
            <p:ph idx="1"/>
          </p:nvPr>
        </p:nvSpPr>
        <p:spPr>
          <a:xfrm>
            <a:off x="0" y="1417638"/>
            <a:ext cx="9144000" cy="5440362"/>
          </a:xfrm>
        </p:spPr>
        <p:txBody>
          <a:bodyPr>
            <a:normAutofit lnSpcReduction="10000"/>
          </a:bodyPr>
          <a:lstStyle/>
          <a:p>
            <a:pPr marL="514350" indent="-514350">
              <a:buFont typeface="+mj-lt"/>
              <a:buAutoNum type="arabicPeriod"/>
            </a:pPr>
            <a:r>
              <a:rPr lang="en-US" dirty="0" smtClean="0"/>
              <a:t>Contact Force- when one object pushes or pulls another object by touching it.</a:t>
            </a:r>
          </a:p>
          <a:p>
            <a:pPr marL="914400" lvl="1" indent="-514350"/>
            <a:r>
              <a:rPr lang="en-US" dirty="0" smtClean="0"/>
              <a:t>Ex: Skater applies contact force as she pushes against the ground.</a:t>
            </a:r>
          </a:p>
          <a:p>
            <a:pPr marL="514350" indent="-514350">
              <a:buFont typeface="+mj-lt"/>
              <a:buAutoNum type="arabicPeriod"/>
            </a:pPr>
            <a:r>
              <a:rPr lang="en-US" dirty="0" smtClean="0"/>
              <a:t>Gravity- force of attraction between two masses.</a:t>
            </a:r>
          </a:p>
          <a:p>
            <a:pPr marL="914400" lvl="1" indent="-514350"/>
            <a:r>
              <a:rPr lang="en-US" dirty="0" smtClean="0"/>
              <a:t>Ex: Earth’s gravity pulls on the skater, holding her to the ground.</a:t>
            </a:r>
          </a:p>
          <a:p>
            <a:pPr marL="514350" indent="-514350">
              <a:buFont typeface="+mj-lt"/>
              <a:buAutoNum type="arabicPeriod"/>
            </a:pPr>
            <a:r>
              <a:rPr lang="en-US" dirty="0" smtClean="0"/>
              <a:t>Friction- force that resists motion between two surfaces that are pressed together.</a:t>
            </a:r>
          </a:p>
          <a:p>
            <a:pPr marL="914400" lvl="1" indent="-514350"/>
            <a:r>
              <a:rPr lang="en-US" dirty="0" smtClean="0"/>
              <a:t>Ex: Friction between the surface of the ground and the wheels of the skates exerts a force that resists the skater’s forward motion.</a:t>
            </a:r>
            <a:endParaRPr lang="en-US" dirty="0"/>
          </a:p>
        </p:txBody>
      </p:sp>
    </p:spTree>
    <p:extLst>
      <p:ext uri="{BB962C8B-B14F-4D97-AF65-F5344CB8AC3E}">
        <p14:creationId xmlns:p14="http://schemas.microsoft.com/office/powerpoint/2010/main" val="38023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1" y="608013"/>
            <a:ext cx="3793416" cy="5567362"/>
          </a:xfrm>
        </p:spPr>
        <p:txBody>
          <a:bodyPr>
            <a:normAutofit/>
          </a:bodyPr>
          <a:lstStyle/>
          <a:p>
            <a:r>
              <a:rPr lang="en-US" sz="6000" dirty="0" smtClean="0"/>
              <a:t>Types of Force: An Illustration</a:t>
            </a:r>
            <a:endParaRPr lang="en-US" sz="6000" dirty="0"/>
          </a:p>
        </p:txBody>
      </p:sp>
      <p:pic>
        <p:nvPicPr>
          <p:cNvPr id="4" name="Picture 3"/>
          <p:cNvPicPr>
            <a:picLocks noChangeAspect="1"/>
          </p:cNvPicPr>
          <p:nvPr/>
        </p:nvPicPr>
        <p:blipFill>
          <a:blip r:embed="rId2" cstate="screen"/>
          <a:stretch>
            <a:fillRect/>
          </a:stretch>
        </p:blipFill>
        <p:spPr>
          <a:xfrm>
            <a:off x="3968042" y="479993"/>
            <a:ext cx="4683833" cy="5965258"/>
          </a:xfrm>
          <a:prstGeom prst="rect">
            <a:avLst/>
          </a:prstGeom>
        </p:spPr>
      </p:pic>
    </p:spTree>
    <p:extLst>
      <p:ext uri="{BB962C8B-B14F-4D97-AF65-F5344CB8AC3E}">
        <p14:creationId xmlns:p14="http://schemas.microsoft.com/office/powerpoint/2010/main" val="319814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5000" dirty="0" smtClean="0"/>
              <a:t>Balanced and Unbalanced Forces</a:t>
            </a:r>
            <a:endParaRPr lang="en-US" sz="5000" dirty="0"/>
          </a:p>
        </p:txBody>
      </p:sp>
      <p:sp>
        <p:nvSpPr>
          <p:cNvPr id="3" name="Content Placeholder 2"/>
          <p:cNvSpPr>
            <a:spLocks noGrp="1"/>
          </p:cNvSpPr>
          <p:nvPr>
            <p:ph idx="1"/>
          </p:nvPr>
        </p:nvSpPr>
        <p:spPr>
          <a:xfrm>
            <a:off x="0" y="1417638"/>
            <a:ext cx="9144000" cy="5265737"/>
          </a:xfrm>
        </p:spPr>
        <p:txBody>
          <a:bodyPr/>
          <a:lstStyle/>
          <a:p>
            <a:r>
              <a:rPr lang="en-US" dirty="0" smtClean="0"/>
              <a:t>Net Force = the overall force acting on an object when all the forces are combined.</a:t>
            </a:r>
          </a:p>
          <a:p>
            <a:r>
              <a:rPr lang="en-US" dirty="0" smtClean="0"/>
              <a:t>If the net force of an object is zero, the forces acting on the object is balanced.</a:t>
            </a:r>
          </a:p>
          <a:p>
            <a:r>
              <a:rPr lang="en-US" dirty="0" smtClean="0"/>
              <a:t>Balanced forces have the same effect as no force at all, meaning the motion of the object does not change.</a:t>
            </a:r>
          </a:p>
          <a:p>
            <a:r>
              <a:rPr lang="en-US" dirty="0" smtClean="0"/>
              <a:t>Only an unbalanced force can change the motion of an object.</a:t>
            </a:r>
            <a:endParaRPr lang="en-US" dirty="0"/>
          </a:p>
        </p:txBody>
      </p:sp>
    </p:spTree>
    <p:extLst>
      <p:ext uri="{BB962C8B-B14F-4D97-AF65-F5344CB8AC3E}">
        <p14:creationId xmlns:p14="http://schemas.microsoft.com/office/powerpoint/2010/main" val="190490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12"/>
            <a:ext cx="9144000" cy="1143000"/>
          </a:xfrm>
        </p:spPr>
        <p:txBody>
          <a:bodyPr>
            <a:normAutofit/>
          </a:bodyPr>
          <a:lstStyle/>
          <a:p>
            <a:r>
              <a:rPr lang="en-US" sz="5000" dirty="0" smtClean="0"/>
              <a:t>Balanced </a:t>
            </a:r>
            <a:r>
              <a:rPr lang="en-US" sz="5000" dirty="0" err="1" smtClean="0"/>
              <a:t>vs</a:t>
            </a:r>
            <a:r>
              <a:rPr lang="en-US" sz="5000" dirty="0" smtClean="0"/>
              <a:t> Unbalanced Forces</a:t>
            </a:r>
            <a:endParaRPr lang="en-US" sz="5000" dirty="0"/>
          </a:p>
        </p:txBody>
      </p:sp>
      <p:pic>
        <p:nvPicPr>
          <p:cNvPr id="4" name="Picture 3"/>
          <p:cNvPicPr>
            <a:picLocks noChangeAspect="1"/>
          </p:cNvPicPr>
          <p:nvPr/>
        </p:nvPicPr>
        <p:blipFill>
          <a:blip r:embed="rId2" cstate="screen"/>
          <a:stretch>
            <a:fillRect/>
          </a:stretch>
        </p:blipFill>
        <p:spPr>
          <a:xfrm>
            <a:off x="713441" y="941388"/>
            <a:ext cx="7649509" cy="5311775"/>
          </a:xfrm>
          <a:prstGeom prst="rect">
            <a:avLst/>
          </a:prstGeom>
        </p:spPr>
      </p:pic>
      <p:sp>
        <p:nvSpPr>
          <p:cNvPr id="5" name="TextBox 4"/>
          <p:cNvSpPr txBox="1"/>
          <p:nvPr/>
        </p:nvSpPr>
        <p:spPr>
          <a:xfrm>
            <a:off x="333375" y="6242447"/>
            <a:ext cx="8258641" cy="615553"/>
          </a:xfrm>
          <a:prstGeom prst="rect">
            <a:avLst/>
          </a:prstGeom>
          <a:noFill/>
        </p:spPr>
        <p:txBody>
          <a:bodyPr wrap="none" rtlCol="0">
            <a:spAutoFit/>
          </a:bodyPr>
          <a:lstStyle/>
          <a:p>
            <a:r>
              <a:rPr lang="en-US" sz="3400" dirty="0" smtClean="0"/>
              <a:t>Which photograph shows a net force of zero?</a:t>
            </a:r>
            <a:endParaRPr lang="en-US" sz="3400" dirty="0"/>
          </a:p>
        </p:txBody>
      </p:sp>
    </p:spTree>
    <p:extLst>
      <p:ext uri="{BB962C8B-B14F-4D97-AF65-F5344CB8AC3E}">
        <p14:creationId xmlns:p14="http://schemas.microsoft.com/office/powerpoint/2010/main" val="210326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normAutofit/>
          </a:bodyPr>
          <a:lstStyle/>
          <a:p>
            <a:r>
              <a:rPr lang="en-US" sz="5000" dirty="0" smtClean="0"/>
              <a:t>Forces on Moving Objects</a:t>
            </a:r>
            <a:endParaRPr lang="en-US" sz="5000" dirty="0"/>
          </a:p>
        </p:txBody>
      </p:sp>
      <p:sp>
        <p:nvSpPr>
          <p:cNvPr id="3" name="Content Placeholder 2"/>
          <p:cNvSpPr>
            <a:spLocks noGrp="1"/>
          </p:cNvSpPr>
          <p:nvPr>
            <p:ph idx="1"/>
          </p:nvPr>
        </p:nvSpPr>
        <p:spPr>
          <a:xfrm>
            <a:off x="0" y="1830389"/>
            <a:ext cx="9144000" cy="3090861"/>
          </a:xfrm>
        </p:spPr>
        <p:txBody>
          <a:bodyPr/>
          <a:lstStyle/>
          <a:p>
            <a:r>
              <a:rPr lang="en-US" dirty="0" smtClean="0"/>
              <a:t>BALANCED FORCES CANNOT CHANGE AN OBJECT’S SPEED OR ITS DIRECTION. </a:t>
            </a:r>
          </a:p>
          <a:p>
            <a:pPr marL="0" indent="0">
              <a:buNone/>
            </a:pPr>
            <a:endParaRPr lang="en-US" dirty="0"/>
          </a:p>
          <a:p>
            <a:r>
              <a:rPr lang="en-US" dirty="0" smtClean="0"/>
              <a:t>AN UNBALANCED FORCE IS NEEDED TO CHANGE AN OBJECT’S MOTION.</a:t>
            </a:r>
          </a:p>
        </p:txBody>
      </p:sp>
    </p:spTree>
    <p:extLst>
      <p:ext uri="{BB962C8B-B14F-4D97-AF65-F5344CB8AC3E}">
        <p14:creationId xmlns:p14="http://schemas.microsoft.com/office/powerpoint/2010/main" val="322105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Newton’s First Law</a:t>
            </a:r>
            <a:endParaRPr lang="en-US" sz="6000" dirty="0"/>
          </a:p>
        </p:txBody>
      </p:sp>
      <p:sp>
        <p:nvSpPr>
          <p:cNvPr id="3" name="Content Placeholder 2"/>
          <p:cNvSpPr>
            <a:spLocks noGrp="1"/>
          </p:cNvSpPr>
          <p:nvPr>
            <p:ph idx="1"/>
          </p:nvPr>
        </p:nvSpPr>
        <p:spPr>
          <a:xfrm>
            <a:off x="0" y="1417638"/>
            <a:ext cx="9144000" cy="2185987"/>
          </a:xfrm>
        </p:spPr>
        <p:txBody>
          <a:bodyPr>
            <a:normAutofit/>
          </a:bodyPr>
          <a:lstStyle/>
          <a:p>
            <a:r>
              <a:rPr lang="en-US" sz="3000" dirty="0" smtClean="0"/>
              <a:t>An object at rest stays at rest, and an object in motion stays in motion at the same velocity, unless acted upon by an unbalanced force.</a:t>
            </a:r>
            <a:endParaRPr lang="en-US" sz="3000" dirty="0"/>
          </a:p>
        </p:txBody>
      </p:sp>
      <p:pic>
        <p:nvPicPr>
          <p:cNvPr id="4" name="Picture 3"/>
          <p:cNvPicPr>
            <a:picLocks noChangeAspect="1"/>
          </p:cNvPicPr>
          <p:nvPr/>
        </p:nvPicPr>
        <p:blipFill>
          <a:blip r:embed="rId2" cstate="screen"/>
          <a:stretch>
            <a:fillRect/>
          </a:stretch>
        </p:blipFill>
        <p:spPr>
          <a:xfrm rot="16200000">
            <a:off x="2522308" y="1030056"/>
            <a:ext cx="3924759" cy="7572375"/>
          </a:xfrm>
          <a:prstGeom prst="rect">
            <a:avLst/>
          </a:prstGeom>
        </p:spPr>
      </p:pic>
    </p:spTree>
    <p:extLst>
      <p:ext uri="{BB962C8B-B14F-4D97-AF65-F5344CB8AC3E}">
        <p14:creationId xmlns:p14="http://schemas.microsoft.com/office/powerpoint/2010/main" val="243615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Newton’s First Law</a:t>
            </a:r>
            <a:endParaRPr lang="en-US" sz="6000" dirty="0"/>
          </a:p>
        </p:txBody>
      </p:sp>
      <p:sp>
        <p:nvSpPr>
          <p:cNvPr id="3" name="Content Placeholder 2"/>
          <p:cNvSpPr>
            <a:spLocks noGrp="1"/>
          </p:cNvSpPr>
          <p:nvPr>
            <p:ph idx="1"/>
          </p:nvPr>
        </p:nvSpPr>
        <p:spPr>
          <a:xfrm>
            <a:off x="0" y="1417638"/>
            <a:ext cx="9144000" cy="5440362"/>
          </a:xfrm>
        </p:spPr>
        <p:txBody>
          <a:bodyPr/>
          <a:lstStyle/>
          <a:p>
            <a:r>
              <a:rPr lang="en-US" dirty="0" smtClean="0"/>
              <a:t>Simpl</a:t>
            </a:r>
            <a:r>
              <a:rPr lang="en-US" dirty="0" smtClean="0"/>
              <a:t>y put: </a:t>
            </a:r>
            <a:r>
              <a:rPr lang="en-US" dirty="0" smtClean="0"/>
              <a:t>Applying </a:t>
            </a:r>
            <a:r>
              <a:rPr lang="en-US" dirty="0" smtClean="0"/>
              <a:t>force changes the motion of an object. </a:t>
            </a:r>
          </a:p>
          <a:p>
            <a:r>
              <a:rPr lang="en-US" dirty="0" smtClean="0"/>
              <a:t>Some other examples:</a:t>
            </a:r>
          </a:p>
          <a:p>
            <a:pPr marL="971550" lvl="1" indent="-514350">
              <a:buFont typeface="+mj-lt"/>
              <a:buAutoNum type="arabicPeriod"/>
            </a:pPr>
            <a:r>
              <a:rPr lang="en-US" dirty="0" smtClean="0"/>
              <a:t>You throw a stick for a dog to catch- you change the motion of the stick. The dog changes the motion of the stick by catching it and then by dropping it at your feet. </a:t>
            </a:r>
          </a:p>
          <a:p>
            <a:pPr marL="971550" lvl="1" indent="-514350">
              <a:buFont typeface="+mj-lt"/>
              <a:buAutoNum type="arabicPeriod"/>
            </a:pPr>
            <a:r>
              <a:rPr lang="en-US" dirty="0" smtClean="0"/>
              <a:t>You change the motion of a volleyball when you spike it.</a:t>
            </a:r>
          </a:p>
          <a:p>
            <a:pPr marL="971550" lvl="1" indent="-514350">
              <a:buFont typeface="+mj-lt"/>
              <a:buAutoNum type="arabicPeriod"/>
            </a:pPr>
            <a:r>
              <a:rPr lang="en-US" dirty="0" smtClean="0"/>
              <a:t>You change the motion of a paint brush when you make a brush stroke.</a:t>
            </a:r>
          </a:p>
          <a:p>
            <a:pPr marL="457200" lvl="1" indent="0">
              <a:buNone/>
            </a:pPr>
            <a:endParaRPr lang="en-US" dirty="0"/>
          </a:p>
        </p:txBody>
      </p:sp>
    </p:spTree>
    <p:extLst>
      <p:ext uri="{BB962C8B-B14F-4D97-AF65-F5344CB8AC3E}">
        <p14:creationId xmlns:p14="http://schemas.microsoft.com/office/powerpoint/2010/main" val="107107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normAutofit/>
          </a:bodyPr>
          <a:lstStyle/>
          <a:p>
            <a:r>
              <a:rPr lang="en-US" sz="6000" dirty="0" smtClean="0"/>
              <a:t>Inertia</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dirty="0" smtClean="0"/>
              <a:t>Inertia = the resistance of an object to a change in the speed or direction of its motion.</a:t>
            </a:r>
          </a:p>
          <a:p>
            <a:r>
              <a:rPr lang="en-US" dirty="0" smtClean="0"/>
              <a:t>Newton’s First Law is also called the Law of Inertia.</a:t>
            </a:r>
          </a:p>
          <a:p>
            <a:r>
              <a:rPr lang="en-US" dirty="0" smtClean="0"/>
              <a:t>Inertia is closely related to mass. When you measure the mass of an object, you are also measuring its inertia. </a:t>
            </a:r>
            <a:endParaRPr lang="en-US" dirty="0"/>
          </a:p>
          <a:p>
            <a:r>
              <a:rPr lang="en-US" dirty="0" smtClean="0"/>
              <a:t>The more mass something has, the harder it is to change its motion. </a:t>
            </a:r>
          </a:p>
          <a:p>
            <a:r>
              <a:rPr lang="en-US" dirty="0" smtClean="0"/>
              <a:t>Ex: It’s easier to stop an empty wagon than a wagon full of sand.</a:t>
            </a:r>
            <a:endParaRPr lang="en-US" dirty="0"/>
          </a:p>
        </p:txBody>
      </p:sp>
    </p:spTree>
    <p:extLst>
      <p:ext uri="{BB962C8B-B14F-4D97-AF65-F5344CB8AC3E}">
        <p14:creationId xmlns:p14="http://schemas.microsoft.com/office/powerpoint/2010/main" val="106417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a:bodyPr>
          <a:lstStyle/>
          <a:p>
            <a:r>
              <a:rPr lang="en-US" sz="6000" dirty="0" smtClean="0"/>
              <a:t>Inertia</a:t>
            </a:r>
            <a:endParaRPr lang="en-US" sz="6000" dirty="0"/>
          </a:p>
        </p:txBody>
      </p:sp>
      <p:sp>
        <p:nvSpPr>
          <p:cNvPr id="3" name="Content Placeholder 2"/>
          <p:cNvSpPr>
            <a:spLocks noGrp="1"/>
          </p:cNvSpPr>
          <p:nvPr>
            <p:ph idx="1"/>
          </p:nvPr>
        </p:nvSpPr>
        <p:spPr>
          <a:xfrm>
            <a:off x="0" y="1163638"/>
            <a:ext cx="9144000" cy="5694362"/>
          </a:xfrm>
        </p:spPr>
        <p:txBody>
          <a:bodyPr>
            <a:normAutofit fontScale="92500"/>
          </a:bodyPr>
          <a:lstStyle/>
          <a:p>
            <a:r>
              <a:rPr lang="en-US" sz="2800" dirty="0" smtClean="0"/>
              <a:t>Inertia is the reason that people in cars need to wear seat belts. </a:t>
            </a:r>
          </a:p>
          <a:p>
            <a:r>
              <a:rPr lang="en-US" sz="2800" dirty="0" smtClean="0"/>
              <a:t>A moving car has inertia, and so do the riders inside it.</a:t>
            </a:r>
          </a:p>
          <a:p>
            <a:r>
              <a:rPr lang="en-US" sz="2800" dirty="0" smtClean="0"/>
              <a:t>When the driver hits the brakes, an unbalanced force is applied to the car.</a:t>
            </a:r>
          </a:p>
          <a:p>
            <a:r>
              <a:rPr lang="en-US" sz="2800" dirty="0" smtClean="0"/>
              <a:t>The seat applies an unbalanced force to the driver (friction) and slows the driver down as the car slows down.</a:t>
            </a:r>
          </a:p>
          <a:p>
            <a:r>
              <a:rPr lang="en-US" sz="2800" dirty="0" smtClean="0"/>
              <a:t>If the driver stops suddenly, however,</a:t>
            </a:r>
            <a:r>
              <a:rPr lang="en-US" sz="2800" dirty="0"/>
              <a:t> </a:t>
            </a:r>
            <a:r>
              <a:rPr lang="en-US" sz="2800" dirty="0" smtClean="0"/>
              <a:t>friction isn’t exerted quickly enough to slow the driver. Instead, the driver moves forward with most of the original speed because of his inertia. </a:t>
            </a:r>
          </a:p>
          <a:p>
            <a:r>
              <a:rPr lang="en-US" sz="2800" dirty="0" smtClean="0"/>
              <a:t>If the driver is wearing a seat belt the seat belt rather than the windshield applies the unbalanced force to stop the driver’s forward motion. This force is applied over a longer time and causes less damage. </a:t>
            </a:r>
          </a:p>
          <a:p>
            <a:endParaRPr lang="en-US" sz="2800" dirty="0"/>
          </a:p>
        </p:txBody>
      </p:sp>
    </p:spTree>
    <p:extLst>
      <p:ext uri="{BB962C8B-B14F-4D97-AF65-F5344CB8AC3E}">
        <p14:creationId xmlns:p14="http://schemas.microsoft.com/office/powerpoint/2010/main" val="340587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Demonstration</a:t>
            </a:r>
            <a:endParaRPr lang="en-US" sz="6000" dirty="0"/>
          </a:p>
        </p:txBody>
      </p:sp>
      <p:sp>
        <p:nvSpPr>
          <p:cNvPr id="3" name="Content Placeholder 2"/>
          <p:cNvSpPr>
            <a:spLocks noGrp="1"/>
          </p:cNvSpPr>
          <p:nvPr>
            <p:ph idx="1"/>
          </p:nvPr>
        </p:nvSpPr>
        <p:spPr>
          <a:xfrm>
            <a:off x="0" y="1417638"/>
            <a:ext cx="9144000" cy="5440362"/>
          </a:xfrm>
        </p:spPr>
        <p:txBody>
          <a:bodyPr>
            <a:noAutofit/>
          </a:bodyPr>
          <a:lstStyle/>
          <a:p>
            <a:r>
              <a:rPr lang="en-US" sz="3600" dirty="0" smtClean="0"/>
              <a:t>Watch what happens when I bounce a tennis ball on the desk. </a:t>
            </a:r>
          </a:p>
          <a:p>
            <a:r>
              <a:rPr lang="en-US" sz="3600" dirty="0" smtClean="0"/>
              <a:t>What happens to its position? Direction?</a:t>
            </a:r>
          </a:p>
          <a:p>
            <a:r>
              <a:rPr lang="en-US" sz="3600" dirty="0" smtClean="0"/>
              <a:t>What happens to its speed?</a:t>
            </a:r>
          </a:p>
          <a:p>
            <a:r>
              <a:rPr lang="en-US" sz="3600" dirty="0" smtClean="0"/>
              <a:t>What happens to its velocity?</a:t>
            </a:r>
          </a:p>
          <a:p>
            <a:endParaRPr lang="en-US" sz="3600" dirty="0"/>
          </a:p>
          <a:p>
            <a:r>
              <a:rPr lang="en-US" sz="3600" dirty="0" smtClean="0"/>
              <a:t>All of these change as the ball bounces.</a:t>
            </a:r>
          </a:p>
          <a:p>
            <a:pPr marL="0" indent="0">
              <a:buNone/>
            </a:pPr>
            <a:endParaRPr lang="en-US" sz="3600" dirty="0"/>
          </a:p>
        </p:txBody>
      </p:sp>
    </p:spTree>
    <p:extLst>
      <p:ext uri="{BB962C8B-B14F-4D97-AF65-F5344CB8AC3E}">
        <p14:creationId xmlns:p14="http://schemas.microsoft.com/office/powerpoint/2010/main" val="87096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Which has more inertia, the wagon or the blocks?</a:t>
            </a:r>
            <a:endParaRPr lang="en-US" sz="46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28646"/>
          <a:stretch/>
        </p:blipFill>
        <p:spPr>
          <a:xfrm>
            <a:off x="122365" y="1920875"/>
            <a:ext cx="8899270" cy="4762499"/>
          </a:xfrm>
          <a:prstGeom prst="rect">
            <a:avLst/>
          </a:prstGeom>
        </p:spPr>
      </p:pic>
    </p:spTree>
    <p:extLst>
      <p:ext uri="{BB962C8B-B14F-4D97-AF65-F5344CB8AC3E}">
        <p14:creationId xmlns:p14="http://schemas.microsoft.com/office/powerpoint/2010/main" val="408784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tretch>
            <a:fillRect/>
          </a:stretch>
        </p:blipFill>
        <p:spPr>
          <a:xfrm>
            <a:off x="762000" y="746125"/>
            <a:ext cx="7445375" cy="6027208"/>
          </a:xfrm>
          <a:prstGeom prst="rect">
            <a:avLst/>
          </a:prstGeom>
        </p:spPr>
      </p:pic>
      <p:sp>
        <p:nvSpPr>
          <p:cNvPr id="5" name="TextBox 4"/>
          <p:cNvSpPr txBox="1"/>
          <p:nvPr/>
        </p:nvSpPr>
        <p:spPr>
          <a:xfrm>
            <a:off x="238125" y="47625"/>
            <a:ext cx="8629361" cy="738664"/>
          </a:xfrm>
          <a:prstGeom prst="rect">
            <a:avLst/>
          </a:prstGeom>
          <a:noFill/>
        </p:spPr>
        <p:txBody>
          <a:bodyPr wrap="none" rtlCol="0">
            <a:spAutoFit/>
          </a:bodyPr>
          <a:lstStyle/>
          <a:p>
            <a:r>
              <a:rPr lang="en-US" sz="4200" dirty="0" smtClean="0"/>
              <a:t>The more mass, the greater the inertia</a:t>
            </a:r>
            <a:endParaRPr lang="en-US" sz="4200" dirty="0"/>
          </a:p>
        </p:txBody>
      </p:sp>
    </p:spTree>
    <p:extLst>
      <p:ext uri="{BB962C8B-B14F-4D97-AF65-F5344CB8AC3E}">
        <p14:creationId xmlns:p14="http://schemas.microsoft.com/office/powerpoint/2010/main" val="223811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stretch>
            <a:fillRect/>
          </a:stretch>
        </p:blipFill>
        <p:spPr>
          <a:xfrm>
            <a:off x="0" y="15875"/>
            <a:ext cx="9144000" cy="6858000"/>
          </a:xfrm>
          <a:prstGeom prst="rect">
            <a:avLst/>
          </a:prstGeom>
        </p:spPr>
      </p:pic>
    </p:spTree>
    <p:extLst>
      <p:ext uri="{BB962C8B-B14F-4D97-AF65-F5344CB8AC3E}">
        <p14:creationId xmlns:p14="http://schemas.microsoft.com/office/powerpoint/2010/main" val="403025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tretch>
            <a:fillRect/>
          </a:stretch>
        </p:blipFill>
        <p:spPr>
          <a:xfrm>
            <a:off x="0" y="6350"/>
            <a:ext cx="9143999" cy="6870700"/>
          </a:xfrm>
          <a:prstGeom prst="rect">
            <a:avLst/>
          </a:prstGeom>
        </p:spPr>
      </p:pic>
    </p:spTree>
    <p:extLst>
      <p:ext uri="{BB962C8B-B14F-4D97-AF65-F5344CB8AC3E}">
        <p14:creationId xmlns:p14="http://schemas.microsoft.com/office/powerpoint/2010/main" val="75153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Links</a:t>
            </a:r>
            <a:endParaRPr lang="en-US" dirty="0"/>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JGO_zDWmkvk</a:t>
            </a:r>
            <a:r>
              <a:rPr lang="en-US" dirty="0" smtClean="0"/>
              <a:t> 3:33 </a:t>
            </a:r>
            <a:r>
              <a:rPr lang="en-US" dirty="0" err="1" smtClean="0"/>
              <a:t>EdTed</a:t>
            </a:r>
            <a:endParaRPr lang="en-US" dirty="0" smtClean="0"/>
          </a:p>
          <a:p>
            <a:r>
              <a:rPr lang="en-US" dirty="0">
                <a:hlinkClick r:id="rId3"/>
              </a:rPr>
              <a:t>http://www.youtube.com/watch?v=</a:t>
            </a:r>
            <a:r>
              <a:rPr lang="en-US" dirty="0" smtClean="0">
                <a:hlinkClick r:id="rId3"/>
              </a:rPr>
              <a:t>_QpF3m02rGI</a:t>
            </a:r>
            <a:r>
              <a:rPr lang="en-US" dirty="0" smtClean="0"/>
              <a:t> 1:44 Imagineering</a:t>
            </a:r>
          </a:p>
          <a:p>
            <a:endParaRPr lang="en-US" dirty="0" smtClean="0"/>
          </a:p>
        </p:txBody>
      </p:sp>
    </p:spTree>
    <p:extLst>
      <p:ext uri="{BB962C8B-B14F-4D97-AF65-F5344CB8AC3E}">
        <p14:creationId xmlns:p14="http://schemas.microsoft.com/office/powerpoint/2010/main" val="33883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Demonstration</a:t>
            </a:r>
            <a:endParaRPr lang="en-US" sz="6000" dirty="0"/>
          </a:p>
        </p:txBody>
      </p:sp>
      <p:sp>
        <p:nvSpPr>
          <p:cNvPr id="3" name="Content Placeholder 2"/>
          <p:cNvSpPr>
            <a:spLocks noGrp="1"/>
          </p:cNvSpPr>
          <p:nvPr>
            <p:ph idx="1"/>
          </p:nvPr>
        </p:nvSpPr>
        <p:spPr>
          <a:xfrm>
            <a:off x="0" y="1517984"/>
            <a:ext cx="9144000" cy="5003125"/>
          </a:xfrm>
        </p:spPr>
        <p:txBody>
          <a:bodyPr>
            <a:noAutofit/>
          </a:bodyPr>
          <a:lstStyle/>
          <a:p>
            <a:r>
              <a:rPr lang="en-US" dirty="0" smtClean="0"/>
              <a:t>I have a paper clip tied to one end of a long string, and three paperclips attached to the other end.</a:t>
            </a:r>
          </a:p>
          <a:p>
            <a:r>
              <a:rPr lang="en-US" dirty="0" smtClean="0"/>
              <a:t>I will hold the single paper clip in the middle of my lab desk and let the other end hang over the edge.</a:t>
            </a:r>
          </a:p>
          <a:p>
            <a:r>
              <a:rPr lang="en-US" dirty="0" smtClean="0"/>
              <a:t>What happens as I let go of the paper clip?</a:t>
            </a:r>
          </a:p>
          <a:p>
            <a:r>
              <a:rPr lang="en-US" dirty="0" smtClean="0"/>
              <a:t>What happens after I add a fourth paper clip?</a:t>
            </a:r>
          </a:p>
          <a:p>
            <a:r>
              <a:rPr lang="en-US" dirty="0" smtClean="0"/>
              <a:t>What is the relationship between the number of hanging paper clips and the motion of the paper clip on the table?</a:t>
            </a:r>
            <a:endParaRPr lang="en-US" dirty="0"/>
          </a:p>
        </p:txBody>
      </p:sp>
    </p:spTree>
    <p:extLst>
      <p:ext uri="{BB962C8B-B14F-4D97-AF65-F5344CB8AC3E}">
        <p14:creationId xmlns:p14="http://schemas.microsoft.com/office/powerpoint/2010/main" val="1799089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5000" dirty="0" smtClean="0"/>
              <a:t>Force, Mass, and Acceleration</a:t>
            </a:r>
            <a:endParaRPr lang="en-US" sz="5000"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If you want to give two objects with different masses the same acceleration, you have to apply different forces to them.</a:t>
            </a:r>
          </a:p>
          <a:p>
            <a:r>
              <a:rPr lang="en-US" sz="3600" dirty="0" smtClean="0"/>
              <a:t>Ex: Sliding an empty water bottle across the table requires less force than sliding a full water bottle across the table.</a:t>
            </a:r>
            <a:endParaRPr lang="en-US" sz="3600" dirty="0"/>
          </a:p>
        </p:txBody>
      </p:sp>
    </p:spTree>
    <p:extLst>
      <p:ext uri="{BB962C8B-B14F-4D97-AF65-F5344CB8AC3E}">
        <p14:creationId xmlns:p14="http://schemas.microsoft.com/office/powerpoint/2010/main" val="165213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98"/>
            <a:ext cx="8229600" cy="1143000"/>
          </a:xfrm>
        </p:spPr>
        <p:txBody>
          <a:bodyPr>
            <a:normAutofit/>
          </a:bodyPr>
          <a:lstStyle/>
          <a:p>
            <a:r>
              <a:rPr lang="en-US" sz="6000" dirty="0" smtClean="0"/>
              <a:t>Newton’s Second Law</a:t>
            </a:r>
            <a:endParaRPr lang="en-US" sz="6000" dirty="0"/>
          </a:p>
        </p:txBody>
      </p:sp>
      <p:sp>
        <p:nvSpPr>
          <p:cNvPr id="3" name="Content Placeholder 2"/>
          <p:cNvSpPr>
            <a:spLocks noGrp="1"/>
          </p:cNvSpPr>
          <p:nvPr>
            <p:ph idx="1"/>
          </p:nvPr>
        </p:nvSpPr>
        <p:spPr>
          <a:xfrm>
            <a:off x="0" y="1386658"/>
            <a:ext cx="9144000" cy="5688202"/>
          </a:xfrm>
        </p:spPr>
        <p:txBody>
          <a:bodyPr>
            <a:normAutofit/>
          </a:bodyPr>
          <a:lstStyle/>
          <a:p>
            <a:r>
              <a:rPr lang="en-US" sz="3400" dirty="0" smtClean="0"/>
              <a:t>Acceleration of an object increases with increased force and decreases with increased mass. </a:t>
            </a:r>
          </a:p>
          <a:p>
            <a:r>
              <a:rPr lang="en-US" sz="3400" dirty="0" smtClean="0"/>
              <a:t>The direction in which an object accelerates is the same as the direction of the force.</a:t>
            </a:r>
          </a:p>
          <a:p>
            <a:r>
              <a:rPr lang="en-US" sz="3400" dirty="0" smtClean="0"/>
              <a:t>Simply put: Newton’s Second Law is…</a:t>
            </a:r>
          </a:p>
          <a:p>
            <a:pPr marL="0" indent="0">
              <a:buNone/>
            </a:pPr>
            <a:r>
              <a:rPr lang="en-US" sz="3400" dirty="0" smtClean="0"/>
              <a:t>		F = ma</a:t>
            </a:r>
          </a:p>
          <a:p>
            <a:pPr marL="0" indent="0">
              <a:buNone/>
            </a:pPr>
            <a:r>
              <a:rPr lang="en-US" sz="3400" dirty="0" smtClean="0"/>
              <a:t>		(Force = mass x acceleration)</a:t>
            </a:r>
          </a:p>
          <a:p>
            <a:endParaRPr lang="en-US" sz="3400" dirty="0"/>
          </a:p>
        </p:txBody>
      </p:sp>
    </p:spTree>
    <p:extLst>
      <p:ext uri="{BB962C8B-B14F-4D97-AF65-F5344CB8AC3E}">
        <p14:creationId xmlns:p14="http://schemas.microsoft.com/office/powerpoint/2010/main" val="149037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6200000">
            <a:off x="1151820" y="-1126421"/>
            <a:ext cx="6840361" cy="9144002"/>
          </a:xfrm>
          <a:prstGeom prst="rect">
            <a:avLst/>
          </a:prstGeom>
        </p:spPr>
      </p:pic>
    </p:spTree>
    <p:extLst>
      <p:ext uri="{BB962C8B-B14F-4D97-AF65-F5344CB8AC3E}">
        <p14:creationId xmlns:p14="http://schemas.microsoft.com/office/powerpoint/2010/main" val="2029993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stretch>
            <a:fillRect/>
          </a:stretch>
        </p:blipFill>
        <p:spPr>
          <a:xfrm>
            <a:off x="1022223" y="331229"/>
            <a:ext cx="7000790" cy="6285153"/>
          </a:xfrm>
          <a:prstGeom prst="rect">
            <a:avLst/>
          </a:prstGeom>
        </p:spPr>
      </p:pic>
    </p:spTree>
    <p:extLst>
      <p:ext uri="{BB962C8B-B14F-4D97-AF65-F5344CB8AC3E}">
        <p14:creationId xmlns:p14="http://schemas.microsoft.com/office/powerpoint/2010/main" val="307449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Acceleration</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dirty="0" smtClean="0"/>
              <a:t>Acceleration = the rate at which velocity changes with time</a:t>
            </a:r>
          </a:p>
          <a:p>
            <a:pPr lvl="1"/>
            <a:r>
              <a:rPr lang="en-US" sz="3200" dirty="0" smtClean="0"/>
              <a:t>A measure of how quickly velocity is changing</a:t>
            </a:r>
          </a:p>
          <a:p>
            <a:pPr lvl="1"/>
            <a:r>
              <a:rPr lang="en-US" sz="3200" dirty="0" smtClean="0"/>
              <a:t>If velocity doesn’t change, there is NO acceleration</a:t>
            </a:r>
          </a:p>
          <a:p>
            <a:r>
              <a:rPr lang="en-US" dirty="0" smtClean="0"/>
              <a:t>We generally say acceleration means to speed up, but in physics, it can refer to slowing down too. </a:t>
            </a:r>
          </a:p>
          <a:p>
            <a:r>
              <a:rPr lang="en-US" dirty="0" smtClean="0"/>
              <a:t>Acceleration can also refer to changing direction without changing speed (ex: runner turning a corner at a constant speed)</a:t>
            </a:r>
            <a:endParaRPr lang="en-US" dirty="0"/>
          </a:p>
        </p:txBody>
      </p:sp>
    </p:spTree>
    <p:extLst>
      <p:ext uri="{BB962C8B-B14F-4D97-AF65-F5344CB8AC3E}">
        <p14:creationId xmlns:p14="http://schemas.microsoft.com/office/powerpoint/2010/main" val="3314735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Calculating Force</a:t>
            </a:r>
            <a:endParaRPr lang="en-US" sz="6000" dirty="0"/>
          </a:p>
        </p:txBody>
      </p:sp>
      <p:sp>
        <p:nvSpPr>
          <p:cNvPr id="3" name="Content Placeholder 2"/>
          <p:cNvSpPr>
            <a:spLocks noGrp="1"/>
          </p:cNvSpPr>
          <p:nvPr>
            <p:ph idx="1"/>
          </p:nvPr>
        </p:nvSpPr>
        <p:spPr>
          <a:xfrm>
            <a:off x="0" y="1600200"/>
            <a:ext cx="9144000" cy="5257800"/>
          </a:xfrm>
        </p:spPr>
        <p:txBody>
          <a:bodyPr>
            <a:normAutofit/>
          </a:bodyPr>
          <a:lstStyle/>
          <a:p>
            <a:r>
              <a:rPr lang="en-US" sz="3400" dirty="0" smtClean="0"/>
              <a:t>The standard unit of force is the newton (N).</a:t>
            </a:r>
          </a:p>
          <a:p>
            <a:r>
              <a:rPr lang="en-US" sz="3400" dirty="0" smtClean="0"/>
              <a:t>Because force = mass x acceleration, force is measured in units of mass (kg) times units of acceleration (m/s</a:t>
            </a:r>
            <a:r>
              <a:rPr lang="en-US" sz="3400" baseline="30000" dirty="0" smtClean="0"/>
              <a:t>2</a:t>
            </a:r>
            <a:r>
              <a:rPr lang="en-US" sz="3400" dirty="0" smtClean="0"/>
              <a:t>).</a:t>
            </a:r>
          </a:p>
          <a:p>
            <a:r>
              <a:rPr lang="en-US" sz="3400" dirty="0" smtClean="0"/>
              <a:t>A newton is the amount of force that it takes to accelerate 1 kg of mass 1 m/s</a:t>
            </a:r>
            <a:r>
              <a:rPr lang="en-US" sz="3400" baseline="30000" dirty="0" smtClean="0"/>
              <a:t>2</a:t>
            </a:r>
            <a:r>
              <a:rPr lang="en-US" sz="3400" dirty="0" smtClean="0"/>
              <a:t>.  </a:t>
            </a:r>
          </a:p>
          <a:p>
            <a:r>
              <a:rPr lang="en-US" sz="3400" dirty="0" smtClean="0"/>
              <a:t>So…. I N = 1 kg x 1 m/s</a:t>
            </a:r>
            <a:r>
              <a:rPr lang="en-US" sz="3400" baseline="30000" dirty="0" smtClean="0"/>
              <a:t>2</a:t>
            </a:r>
            <a:r>
              <a:rPr lang="en-US" sz="3400" dirty="0" smtClean="0"/>
              <a:t>.</a:t>
            </a:r>
            <a:endParaRPr lang="en-US" sz="3400" dirty="0"/>
          </a:p>
        </p:txBody>
      </p:sp>
    </p:spTree>
    <p:extLst>
      <p:ext uri="{BB962C8B-B14F-4D97-AF65-F5344CB8AC3E}">
        <p14:creationId xmlns:p14="http://schemas.microsoft.com/office/powerpoint/2010/main" val="153249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78"/>
            <a:ext cx="8229600" cy="1143000"/>
          </a:xfrm>
        </p:spPr>
        <p:txBody>
          <a:bodyPr>
            <a:normAutofit/>
          </a:bodyPr>
          <a:lstStyle/>
          <a:p>
            <a:r>
              <a:rPr lang="en-US" sz="6000" dirty="0" smtClean="0"/>
              <a:t>Sample Problem</a:t>
            </a:r>
            <a:endParaRPr lang="en-US" sz="6000" dirty="0"/>
          </a:p>
        </p:txBody>
      </p:sp>
      <p:sp>
        <p:nvSpPr>
          <p:cNvPr id="3" name="Content Placeholder 2"/>
          <p:cNvSpPr>
            <a:spLocks noGrp="1"/>
          </p:cNvSpPr>
          <p:nvPr>
            <p:ph idx="1"/>
          </p:nvPr>
        </p:nvSpPr>
        <p:spPr>
          <a:xfrm>
            <a:off x="0" y="1409550"/>
            <a:ext cx="9144000" cy="5448450"/>
          </a:xfrm>
        </p:spPr>
        <p:txBody>
          <a:bodyPr>
            <a:normAutofit/>
          </a:bodyPr>
          <a:lstStyle/>
          <a:p>
            <a:r>
              <a:rPr lang="en-US" dirty="0" smtClean="0"/>
              <a:t>What force is needed to accelerate a 10 kg shopping cart 3 m/s</a:t>
            </a:r>
            <a:r>
              <a:rPr lang="en-US" baseline="30000" dirty="0" smtClean="0"/>
              <a:t>2</a:t>
            </a:r>
            <a:r>
              <a:rPr lang="en-US" dirty="0" smtClean="0"/>
              <a:t>?</a:t>
            </a:r>
          </a:p>
          <a:p>
            <a:r>
              <a:rPr lang="en-US" dirty="0" smtClean="0"/>
              <a:t>Remember KQS!</a:t>
            </a:r>
          </a:p>
          <a:p>
            <a:r>
              <a:rPr lang="en-US" dirty="0" smtClean="0"/>
              <a:t>What do we know? 10 kg moves 3 m/s</a:t>
            </a:r>
            <a:r>
              <a:rPr lang="en-US" baseline="30000" dirty="0" smtClean="0"/>
              <a:t>2</a:t>
            </a:r>
            <a:endParaRPr lang="en-US" dirty="0" smtClean="0"/>
          </a:p>
          <a:p>
            <a:r>
              <a:rPr lang="en-US" dirty="0"/>
              <a:t>Q</a:t>
            </a:r>
            <a:r>
              <a:rPr lang="en-US" dirty="0" smtClean="0"/>
              <a:t>uestion? Force?</a:t>
            </a:r>
          </a:p>
          <a:p>
            <a:r>
              <a:rPr lang="en-US" dirty="0" smtClean="0"/>
              <a:t>Solve! F = ma   F = 10 kg x 3 m/s</a:t>
            </a:r>
            <a:r>
              <a:rPr lang="en-US" baseline="30000" dirty="0" smtClean="0"/>
              <a:t>2</a:t>
            </a:r>
            <a:endParaRPr lang="en-US" dirty="0"/>
          </a:p>
          <a:p>
            <a:pPr marL="0" indent="0">
              <a:buNone/>
            </a:pPr>
            <a:r>
              <a:rPr lang="en-US" dirty="0" smtClean="0"/>
              <a:t>						 F= 30 kg x m/s</a:t>
            </a:r>
            <a:r>
              <a:rPr lang="en-US" baseline="30000" dirty="0" smtClean="0"/>
              <a:t>2</a:t>
            </a:r>
            <a:endParaRPr lang="en-US" dirty="0" smtClean="0"/>
          </a:p>
          <a:p>
            <a:pPr marL="0" indent="0">
              <a:buNone/>
            </a:pPr>
            <a:r>
              <a:rPr lang="en-US" dirty="0"/>
              <a:t>	</a:t>
            </a:r>
            <a:r>
              <a:rPr lang="en-US" dirty="0" smtClean="0"/>
              <a:t>					 Since 1 kg x 1 m/s</a:t>
            </a:r>
            <a:r>
              <a:rPr lang="en-US" baseline="30000" dirty="0" smtClean="0"/>
              <a:t>2</a:t>
            </a:r>
            <a:r>
              <a:rPr lang="en-US" dirty="0" smtClean="0"/>
              <a:t> = 1 N, </a:t>
            </a:r>
          </a:p>
          <a:p>
            <a:pPr marL="0" indent="0">
              <a:buNone/>
            </a:pPr>
            <a:r>
              <a:rPr lang="en-US" dirty="0"/>
              <a:t>	</a:t>
            </a:r>
            <a:r>
              <a:rPr lang="en-US" dirty="0" smtClean="0"/>
              <a:t>					 F = 30 N</a:t>
            </a:r>
          </a:p>
          <a:p>
            <a:endParaRPr lang="en-US" dirty="0"/>
          </a:p>
        </p:txBody>
      </p:sp>
    </p:spTree>
    <p:extLst>
      <p:ext uri="{BB962C8B-B14F-4D97-AF65-F5344CB8AC3E}">
        <p14:creationId xmlns:p14="http://schemas.microsoft.com/office/powerpoint/2010/main" val="2108006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8"/>
            <a:ext cx="8229600" cy="1143000"/>
          </a:xfrm>
        </p:spPr>
        <p:txBody>
          <a:bodyPr>
            <a:normAutofit/>
          </a:bodyPr>
          <a:lstStyle/>
          <a:p>
            <a:r>
              <a:rPr lang="en-US" sz="6000" dirty="0" smtClean="0"/>
              <a:t>Practice Problems</a:t>
            </a:r>
            <a:endParaRPr lang="en-US" sz="6000" dirty="0"/>
          </a:p>
        </p:txBody>
      </p:sp>
      <p:sp>
        <p:nvSpPr>
          <p:cNvPr id="3" name="Content Placeholder 2"/>
          <p:cNvSpPr>
            <a:spLocks noGrp="1"/>
          </p:cNvSpPr>
          <p:nvPr>
            <p:ph idx="1"/>
          </p:nvPr>
        </p:nvSpPr>
        <p:spPr>
          <a:xfrm>
            <a:off x="0" y="1363082"/>
            <a:ext cx="9144000" cy="5494918"/>
          </a:xfrm>
        </p:spPr>
        <p:txBody>
          <a:bodyPr>
            <a:normAutofit/>
          </a:bodyPr>
          <a:lstStyle/>
          <a:p>
            <a:pPr marL="514350" indent="-514350">
              <a:buFont typeface="+mj-lt"/>
              <a:buAutoNum type="arabicPeriod"/>
            </a:pPr>
            <a:r>
              <a:rPr lang="en-US" sz="3400" dirty="0" smtClean="0"/>
              <a:t>If a 5 kg ball is accelerating 1.2 m/s</a:t>
            </a:r>
            <a:r>
              <a:rPr lang="en-US" sz="3400" baseline="30000" dirty="0" smtClean="0"/>
              <a:t>2</a:t>
            </a:r>
            <a:r>
              <a:rPr lang="en-US" sz="3400" dirty="0" smtClean="0"/>
              <a:t>, what is the force on it?</a:t>
            </a:r>
          </a:p>
          <a:p>
            <a:pPr marL="0" indent="0">
              <a:buNone/>
            </a:pPr>
            <a:endParaRPr lang="en-US" sz="3400" dirty="0"/>
          </a:p>
          <a:p>
            <a:pPr marL="0" indent="0">
              <a:buNone/>
            </a:pPr>
            <a:endParaRPr lang="en-US" sz="3400" dirty="0" smtClean="0"/>
          </a:p>
          <a:p>
            <a:pPr marL="514350" indent="-514350">
              <a:buFont typeface="+mj-lt"/>
              <a:buAutoNum type="arabicPeriod"/>
            </a:pPr>
            <a:r>
              <a:rPr lang="en-US" sz="3400" dirty="0" smtClean="0"/>
              <a:t>A person on a scooter is accelerating 2 m/s</a:t>
            </a:r>
            <a:r>
              <a:rPr lang="en-US" sz="3400" baseline="30000" dirty="0" smtClean="0"/>
              <a:t>2</a:t>
            </a:r>
            <a:r>
              <a:rPr lang="en-US" sz="3400" dirty="0" smtClean="0"/>
              <a:t>. If the person has a mass of 50 kg, how much force is acting on that person?</a:t>
            </a:r>
            <a:endParaRPr lang="en-US" sz="3400" dirty="0"/>
          </a:p>
        </p:txBody>
      </p:sp>
    </p:spTree>
    <p:extLst>
      <p:ext uri="{BB962C8B-B14F-4D97-AF65-F5344CB8AC3E}">
        <p14:creationId xmlns:p14="http://schemas.microsoft.com/office/powerpoint/2010/main" val="1219532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dirty="0" smtClean="0"/>
              <a:t>Forces can change the direction of motion</a:t>
            </a:r>
            <a:endParaRPr lang="en-US" dirty="0"/>
          </a:p>
        </p:txBody>
      </p:sp>
      <p:sp>
        <p:nvSpPr>
          <p:cNvPr id="3" name="Content Placeholder 2"/>
          <p:cNvSpPr>
            <a:spLocks noGrp="1"/>
          </p:cNvSpPr>
          <p:nvPr>
            <p:ph idx="1"/>
          </p:nvPr>
        </p:nvSpPr>
        <p:spPr>
          <a:xfrm>
            <a:off x="0" y="1417638"/>
            <a:ext cx="9144000" cy="5440362"/>
          </a:xfrm>
        </p:spPr>
        <p:txBody>
          <a:bodyPr/>
          <a:lstStyle/>
          <a:p>
            <a:r>
              <a:rPr lang="en-US" dirty="0" smtClean="0"/>
              <a:t>Generally we think force either speeds up or slows down the motion of an object, but it can also make it change directions.</a:t>
            </a:r>
          </a:p>
          <a:p>
            <a:r>
              <a:rPr lang="en-US" dirty="0" smtClean="0"/>
              <a:t>If you apply a force to an object, the direction the object accelerates is the same as the direction of the force. This can allow an object to change direction without changing speed. </a:t>
            </a:r>
          </a:p>
          <a:p>
            <a:r>
              <a:rPr lang="en-US" dirty="0" smtClean="0"/>
              <a:t>Ex: A soccer player can control the motion of a soccer ball by applying force that changes the ball’s direction but not its speed.</a:t>
            </a:r>
            <a:endParaRPr lang="en-US" dirty="0"/>
          </a:p>
        </p:txBody>
      </p:sp>
    </p:spTree>
    <p:extLst>
      <p:ext uri="{BB962C8B-B14F-4D97-AF65-F5344CB8AC3E}">
        <p14:creationId xmlns:p14="http://schemas.microsoft.com/office/powerpoint/2010/main" val="2294711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88"/>
            <a:ext cx="8229600" cy="1143000"/>
          </a:xfrm>
        </p:spPr>
        <p:txBody>
          <a:bodyPr>
            <a:normAutofit/>
          </a:bodyPr>
          <a:lstStyle/>
          <a:p>
            <a:r>
              <a:rPr lang="en-US" sz="6000" dirty="0" smtClean="0"/>
              <a:t>Centripetal Force</a:t>
            </a:r>
            <a:endParaRPr lang="en-US" sz="6000" dirty="0"/>
          </a:p>
        </p:txBody>
      </p:sp>
      <p:sp>
        <p:nvSpPr>
          <p:cNvPr id="3" name="Content Placeholder 2"/>
          <p:cNvSpPr>
            <a:spLocks noGrp="1"/>
          </p:cNvSpPr>
          <p:nvPr>
            <p:ph idx="1"/>
          </p:nvPr>
        </p:nvSpPr>
        <p:spPr>
          <a:xfrm>
            <a:off x="0" y="1332102"/>
            <a:ext cx="9144000" cy="5525898"/>
          </a:xfrm>
        </p:spPr>
        <p:txBody>
          <a:bodyPr>
            <a:normAutofit fontScale="92500"/>
          </a:bodyPr>
          <a:lstStyle/>
          <a:p>
            <a:r>
              <a:rPr lang="en-US" dirty="0" smtClean="0"/>
              <a:t>CENTRIPETAL FORCE = any force that keeps an object moving in a circle.</a:t>
            </a:r>
          </a:p>
          <a:p>
            <a:r>
              <a:rPr lang="en-US" dirty="0" smtClean="0"/>
              <a:t>Without this force, the object would go flying off into a straight line.</a:t>
            </a:r>
          </a:p>
          <a:p>
            <a:r>
              <a:rPr lang="en-US" dirty="0" smtClean="0"/>
              <a:t>Think of a ball tied to a string. As you whirl it in a circle, the force of the string changes the ball’s direction of motion. The centripetal force on the ball is the pull from the string. </a:t>
            </a:r>
          </a:p>
          <a:p>
            <a:r>
              <a:rPr lang="en-US" dirty="0" smtClean="0"/>
              <a:t>You have to pull harder on the string when you whirl the ball faster because it takes more centripetal force to keep the ball moving at the greater speed.</a:t>
            </a:r>
            <a:endParaRPr lang="en-US" dirty="0"/>
          </a:p>
        </p:txBody>
      </p:sp>
    </p:spTree>
    <p:extLst>
      <p:ext uri="{BB962C8B-B14F-4D97-AF65-F5344CB8AC3E}">
        <p14:creationId xmlns:p14="http://schemas.microsoft.com/office/powerpoint/2010/main" val="200589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dirty="0" smtClean="0"/>
              <a:t>Newton’s 2</a:t>
            </a:r>
            <a:r>
              <a:rPr lang="en-US" baseline="30000" dirty="0" smtClean="0"/>
              <a:t>nd</a:t>
            </a:r>
            <a:r>
              <a:rPr lang="en-US" dirty="0" smtClean="0"/>
              <a:t> Law and Centripetal Force</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smtClean="0"/>
              <a:t>Greater acceleration requires greater centripetal force.</a:t>
            </a:r>
          </a:p>
          <a:p>
            <a:r>
              <a:rPr lang="en-US" dirty="0" smtClean="0"/>
              <a:t>A more massive object requires a greater centripetal force to have the same circular speed as a less massive object.</a:t>
            </a:r>
          </a:p>
          <a:p>
            <a:r>
              <a:rPr lang="en-US" dirty="0" smtClean="0"/>
              <a:t>No matter what the mass of an object is, if it moves in a circle, its force and acceleration are directed toward the center of the circle.</a:t>
            </a:r>
          </a:p>
          <a:p>
            <a:endParaRPr lang="en-US" dirty="0" smtClean="0"/>
          </a:p>
        </p:txBody>
      </p:sp>
    </p:spTree>
    <p:extLst>
      <p:ext uri="{BB962C8B-B14F-4D97-AF65-F5344CB8AC3E}">
        <p14:creationId xmlns:p14="http://schemas.microsoft.com/office/powerpoint/2010/main" val="138208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Hmmmm</a:t>
            </a:r>
            <a:r>
              <a:rPr lang="en-US" sz="6000" dirty="0" smtClean="0"/>
              <a:t>…..</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pPr marL="0" indent="0">
              <a:buNone/>
            </a:pPr>
            <a:r>
              <a:rPr lang="en-US" sz="3600" dirty="0" smtClean="0"/>
              <a:t>Talk to your group about ways you can think that something can move in one direction by exerting a force in the opposite direction.</a:t>
            </a:r>
          </a:p>
          <a:p>
            <a:pPr marL="0" indent="0">
              <a:buNone/>
            </a:pPr>
            <a:endParaRPr lang="en-US" sz="3600" dirty="0"/>
          </a:p>
          <a:p>
            <a:pPr marL="0" indent="0">
              <a:buNone/>
            </a:pPr>
            <a:r>
              <a:rPr lang="en-US" sz="3600" dirty="0" smtClean="0"/>
              <a:t>What did you come up with?</a:t>
            </a:r>
            <a:endParaRPr lang="en-US" sz="3600" dirty="0"/>
          </a:p>
        </p:txBody>
      </p:sp>
    </p:spTree>
    <p:extLst>
      <p:ext uri="{BB962C8B-B14F-4D97-AF65-F5344CB8AC3E}">
        <p14:creationId xmlns:p14="http://schemas.microsoft.com/office/powerpoint/2010/main" val="3022905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68"/>
            <a:ext cx="8229600" cy="1143000"/>
          </a:xfrm>
        </p:spPr>
        <p:txBody>
          <a:bodyPr>
            <a:normAutofit/>
          </a:bodyPr>
          <a:lstStyle/>
          <a:p>
            <a:r>
              <a:rPr lang="en-US" sz="6000" dirty="0" smtClean="0"/>
              <a:t>Newton’s Third Law</a:t>
            </a:r>
            <a:endParaRPr lang="en-US" sz="6000" dirty="0"/>
          </a:p>
        </p:txBody>
      </p:sp>
      <p:sp>
        <p:nvSpPr>
          <p:cNvPr id="3" name="Content Placeholder 2"/>
          <p:cNvSpPr>
            <a:spLocks noGrp="1"/>
          </p:cNvSpPr>
          <p:nvPr>
            <p:ph idx="1"/>
          </p:nvPr>
        </p:nvSpPr>
        <p:spPr>
          <a:xfrm>
            <a:off x="0" y="1332102"/>
            <a:ext cx="9144000" cy="5525898"/>
          </a:xfrm>
        </p:spPr>
        <p:txBody>
          <a:bodyPr>
            <a:normAutofit/>
          </a:bodyPr>
          <a:lstStyle/>
          <a:p>
            <a:r>
              <a:rPr lang="en-US" sz="3600" dirty="0" smtClean="0"/>
              <a:t>Forces always act in pairs!</a:t>
            </a:r>
          </a:p>
          <a:p>
            <a:r>
              <a:rPr lang="en-US" sz="3600" dirty="0" smtClean="0"/>
              <a:t>Newton’s Third Law: For every action, there is an equal and opposite reaction. </a:t>
            </a:r>
          </a:p>
          <a:p>
            <a:r>
              <a:rPr lang="en-US" sz="3600" dirty="0" smtClean="0"/>
              <a:t>Every time one object exerts a force on another object, the second object exerts a force that is equal in size and opposite in direction back on the first object.</a:t>
            </a:r>
          </a:p>
        </p:txBody>
      </p:sp>
    </p:spTree>
    <p:extLst>
      <p:ext uri="{BB962C8B-B14F-4D97-AF65-F5344CB8AC3E}">
        <p14:creationId xmlns:p14="http://schemas.microsoft.com/office/powerpoint/2010/main" val="2005908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Third Law Illustrated!</a:t>
            </a:r>
            <a:endParaRPr lang="en-US" dirty="0"/>
          </a:p>
        </p:txBody>
      </p:sp>
      <p:pic>
        <p:nvPicPr>
          <p:cNvPr id="4" name="Picture 3"/>
          <p:cNvPicPr>
            <a:picLocks noChangeAspect="1"/>
          </p:cNvPicPr>
          <p:nvPr/>
        </p:nvPicPr>
        <p:blipFill>
          <a:blip r:embed="rId2" cstate="screen"/>
          <a:stretch>
            <a:fillRect/>
          </a:stretch>
        </p:blipFill>
        <p:spPr>
          <a:xfrm>
            <a:off x="4541699" y="1205868"/>
            <a:ext cx="4358597" cy="5461632"/>
          </a:xfrm>
          <a:prstGeom prst="rect">
            <a:avLst/>
          </a:prstGeom>
        </p:spPr>
      </p:pic>
      <p:pic>
        <p:nvPicPr>
          <p:cNvPr id="5" name="Picture 4"/>
          <p:cNvPicPr>
            <a:picLocks noChangeAspect="1"/>
          </p:cNvPicPr>
          <p:nvPr/>
        </p:nvPicPr>
        <p:blipFill>
          <a:blip r:embed="rId3" cstate="screen"/>
          <a:stretch>
            <a:fillRect/>
          </a:stretch>
        </p:blipFill>
        <p:spPr>
          <a:xfrm>
            <a:off x="189484" y="1205868"/>
            <a:ext cx="4178261" cy="5461632"/>
          </a:xfrm>
          <a:prstGeom prst="rect">
            <a:avLst/>
          </a:prstGeom>
        </p:spPr>
      </p:pic>
      <p:sp>
        <p:nvSpPr>
          <p:cNvPr id="6" name="TextBox 5"/>
          <p:cNvSpPr txBox="1"/>
          <p:nvPr/>
        </p:nvSpPr>
        <p:spPr>
          <a:xfrm>
            <a:off x="4104443" y="1417638"/>
            <a:ext cx="2261316" cy="2031325"/>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By squeezing water out of its umbrella-like body, the jellyfish applies a force in one direction to move in the opposite direction.</a:t>
            </a:r>
            <a:endParaRPr lang="en-US" dirty="0"/>
          </a:p>
        </p:txBody>
      </p:sp>
    </p:spTree>
    <p:extLst>
      <p:ext uri="{BB962C8B-B14F-4D97-AF65-F5344CB8AC3E}">
        <p14:creationId xmlns:p14="http://schemas.microsoft.com/office/powerpoint/2010/main" val="18531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Action/Reaction Force Pairs</a:t>
            </a:r>
            <a:endParaRPr lang="en-US" dirty="0"/>
          </a:p>
        </p:txBody>
      </p:sp>
      <p:sp>
        <p:nvSpPr>
          <p:cNvPr id="3" name="Content Placeholder 2"/>
          <p:cNvSpPr>
            <a:spLocks noGrp="1"/>
          </p:cNvSpPr>
          <p:nvPr>
            <p:ph idx="1"/>
          </p:nvPr>
        </p:nvSpPr>
        <p:spPr>
          <a:xfrm>
            <a:off x="0" y="1417638"/>
            <a:ext cx="9144000" cy="5440362"/>
          </a:xfrm>
        </p:spPr>
        <p:txBody>
          <a:bodyPr>
            <a:normAutofit/>
          </a:bodyPr>
          <a:lstStyle/>
          <a:p>
            <a:r>
              <a:rPr lang="en-US" dirty="0" smtClean="0"/>
              <a:t>The force that is exerted on an object and the force that the object exerts back are known together as an action/reaction force pair.</a:t>
            </a:r>
          </a:p>
          <a:p>
            <a:r>
              <a:rPr lang="en-US" dirty="0" smtClean="0"/>
              <a:t>Ex: the jellyfish pushing on the water is the action force, the water pushing back on it is the reaction force.</a:t>
            </a:r>
          </a:p>
          <a:p>
            <a:r>
              <a:rPr lang="en-US" dirty="0" smtClean="0"/>
              <a:t>Action/Reaction force pairs do not always result in motion. For example, if you press down on a table, the table resists the push with the same amount of force even though nothing happens.</a:t>
            </a:r>
            <a:endParaRPr lang="en-US" dirty="0"/>
          </a:p>
        </p:txBody>
      </p:sp>
    </p:spTree>
    <p:extLst>
      <p:ext uri="{BB962C8B-B14F-4D97-AF65-F5344CB8AC3E}">
        <p14:creationId xmlns:p14="http://schemas.microsoft.com/office/powerpoint/2010/main" val="278065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a:normAutofit/>
          </a:bodyPr>
          <a:lstStyle/>
          <a:p>
            <a:r>
              <a:rPr lang="en-US" sz="6000" dirty="0" smtClean="0"/>
              <a:t>Calculating Acceleration</a:t>
            </a:r>
            <a:endParaRPr lang="en-US" sz="6000" dirty="0"/>
          </a:p>
        </p:txBody>
      </p:sp>
      <p:sp>
        <p:nvSpPr>
          <p:cNvPr id="3" name="Content Placeholder 2"/>
          <p:cNvSpPr>
            <a:spLocks noGrp="1"/>
          </p:cNvSpPr>
          <p:nvPr>
            <p:ph idx="1"/>
          </p:nvPr>
        </p:nvSpPr>
        <p:spPr>
          <a:xfrm>
            <a:off x="0" y="1476376"/>
            <a:ext cx="9144000" cy="5381624"/>
          </a:xfrm>
        </p:spPr>
        <p:txBody>
          <a:bodyPr>
            <a:normAutofit/>
          </a:bodyPr>
          <a:lstStyle/>
          <a:p>
            <a:r>
              <a:rPr lang="en-US" sz="3800" dirty="0" smtClean="0"/>
              <a:t>Acceleration is calculated from velocity and time.</a:t>
            </a:r>
          </a:p>
          <a:p>
            <a:pPr marL="971550" lvl="1" indent="-514350">
              <a:buFont typeface="+mj-lt"/>
              <a:buAutoNum type="arabicPeriod"/>
            </a:pPr>
            <a:r>
              <a:rPr lang="en-US" sz="3800" dirty="0" smtClean="0"/>
              <a:t>The change in velocity can be found by comparing the initial velocity and the final velocity of the moving object.</a:t>
            </a:r>
          </a:p>
          <a:p>
            <a:pPr marL="971550" lvl="1" indent="-514350">
              <a:buFont typeface="+mj-lt"/>
              <a:buAutoNum type="arabicPeriod"/>
            </a:pPr>
            <a:r>
              <a:rPr lang="en-US" sz="3800" dirty="0" smtClean="0"/>
              <a:t>The time interval over which the velocity changed can be measured.</a:t>
            </a:r>
          </a:p>
          <a:p>
            <a:pPr marL="971550" lvl="1" indent="-514350">
              <a:buFont typeface="+mj-lt"/>
              <a:buAutoNum type="arabicPeriod"/>
            </a:pPr>
            <a:endParaRPr lang="en-US" sz="3800" dirty="0"/>
          </a:p>
        </p:txBody>
      </p:sp>
    </p:spTree>
    <p:extLst>
      <p:ext uri="{BB962C8B-B14F-4D97-AF65-F5344CB8AC3E}">
        <p14:creationId xmlns:p14="http://schemas.microsoft.com/office/powerpoint/2010/main" val="3064373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5400000">
            <a:off x="1157281" y="-1141232"/>
            <a:ext cx="6829436" cy="9144001"/>
          </a:xfrm>
          <a:prstGeom prst="rect">
            <a:avLst/>
          </a:prstGeom>
        </p:spPr>
      </p:pic>
    </p:spTree>
    <p:extLst>
      <p:ext uri="{BB962C8B-B14F-4D97-AF65-F5344CB8AC3E}">
        <p14:creationId xmlns:p14="http://schemas.microsoft.com/office/powerpoint/2010/main" val="2692389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78"/>
            <a:ext cx="9144000" cy="1143000"/>
          </a:xfrm>
        </p:spPr>
        <p:txBody>
          <a:bodyPr>
            <a:normAutofit fontScale="90000"/>
          </a:bodyPr>
          <a:lstStyle/>
          <a:p>
            <a:r>
              <a:rPr lang="en-US" dirty="0" smtClean="0"/>
              <a:t>Action/Reaction vs. Balanced/Unbalanced</a:t>
            </a:r>
            <a:endParaRPr lang="en-US" dirty="0"/>
          </a:p>
        </p:txBody>
      </p:sp>
      <p:sp>
        <p:nvSpPr>
          <p:cNvPr id="3" name="Content Placeholder 2"/>
          <p:cNvSpPr>
            <a:spLocks noGrp="1"/>
          </p:cNvSpPr>
          <p:nvPr>
            <p:ph idx="1"/>
          </p:nvPr>
        </p:nvSpPr>
        <p:spPr>
          <a:xfrm>
            <a:off x="0" y="1200778"/>
            <a:ext cx="9144000" cy="5657222"/>
          </a:xfrm>
        </p:spPr>
        <p:txBody>
          <a:bodyPr/>
          <a:lstStyle/>
          <a:p>
            <a:r>
              <a:rPr lang="en-US" dirty="0" smtClean="0"/>
              <a:t>Don’t let action/reaction pairs get confused with balanced/unbalanced forces! </a:t>
            </a:r>
          </a:p>
          <a:p>
            <a:r>
              <a:rPr lang="en-US" dirty="0" smtClean="0"/>
              <a:t>Balanced/Unbalanced Forces: If you and a friend pull on a backpack with the same force, the backpack doesn’t move because the forces are balanced. These forces are exerted on ONE object.</a:t>
            </a:r>
          </a:p>
          <a:p>
            <a:r>
              <a:rPr lang="en-US" dirty="0" smtClean="0"/>
              <a:t>Action/Reaction: As you drag a heavy backpack across the floor, you can feel the backpack pulling on you with an equal amount of force. The action force and reaction force are acting on TWO things- one on the backpack, one on you.</a:t>
            </a:r>
            <a:endParaRPr lang="en-US" dirty="0"/>
          </a:p>
        </p:txBody>
      </p:sp>
    </p:spTree>
    <p:extLst>
      <p:ext uri="{BB962C8B-B14F-4D97-AF65-F5344CB8AC3E}">
        <p14:creationId xmlns:p14="http://schemas.microsoft.com/office/powerpoint/2010/main" val="2737257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188"/>
            <a:ext cx="9144000" cy="1143000"/>
          </a:xfrm>
        </p:spPr>
        <p:txBody>
          <a:bodyPr>
            <a:normAutofit/>
          </a:bodyPr>
          <a:lstStyle/>
          <a:p>
            <a:r>
              <a:rPr lang="en-US" sz="5600" dirty="0" smtClean="0"/>
              <a:t>A Summary of Newton’s Laws</a:t>
            </a:r>
            <a:endParaRPr lang="en-US" sz="5600" dirty="0"/>
          </a:p>
        </p:txBody>
      </p:sp>
      <p:pic>
        <p:nvPicPr>
          <p:cNvPr id="4" name="Picture 3"/>
          <p:cNvPicPr>
            <a:picLocks noChangeAspect="1"/>
          </p:cNvPicPr>
          <p:nvPr/>
        </p:nvPicPr>
        <p:blipFill>
          <a:blip r:embed="rId2" cstate="screen"/>
          <a:stretch>
            <a:fillRect/>
          </a:stretch>
        </p:blipFill>
        <p:spPr>
          <a:xfrm rot="5400000">
            <a:off x="1878520" y="-377648"/>
            <a:ext cx="5393174" cy="9150217"/>
          </a:xfrm>
          <a:prstGeom prst="rect">
            <a:avLst/>
          </a:prstGeom>
        </p:spPr>
      </p:pic>
    </p:spTree>
    <p:extLst>
      <p:ext uri="{BB962C8B-B14F-4D97-AF65-F5344CB8AC3E}">
        <p14:creationId xmlns:p14="http://schemas.microsoft.com/office/powerpoint/2010/main" val="902895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Momentum</a:t>
            </a:r>
            <a:endParaRPr lang="en-US" sz="6000" dirty="0"/>
          </a:p>
        </p:txBody>
      </p:sp>
      <p:sp>
        <p:nvSpPr>
          <p:cNvPr id="3" name="Content Placeholder 2"/>
          <p:cNvSpPr>
            <a:spLocks noGrp="1"/>
          </p:cNvSpPr>
          <p:nvPr>
            <p:ph idx="1"/>
          </p:nvPr>
        </p:nvSpPr>
        <p:spPr>
          <a:xfrm>
            <a:off x="0" y="1417638"/>
            <a:ext cx="9144000" cy="5440362"/>
          </a:xfrm>
        </p:spPr>
        <p:txBody>
          <a:bodyPr/>
          <a:lstStyle/>
          <a:p>
            <a:r>
              <a:rPr lang="en-US" dirty="0" smtClean="0"/>
              <a:t>MOMENTUM = a measure of mass in motion; the product of its mass and its velocity.</a:t>
            </a:r>
          </a:p>
          <a:p>
            <a:r>
              <a:rPr lang="en-US" dirty="0" smtClean="0"/>
              <a:t>Example: If you throw a tennis ball and a wrecking ball at the same brick wall with the same velocity, the tennis ball will bounce back but the wrecking ball would likely destroy the brick wall. This is because the wrecking ball has more mass. You can’t change their masses, but you could increase the momentum of either ball by increasing the velocity.</a:t>
            </a:r>
          </a:p>
        </p:txBody>
      </p:sp>
    </p:spTree>
    <p:extLst>
      <p:ext uri="{BB962C8B-B14F-4D97-AF65-F5344CB8AC3E}">
        <p14:creationId xmlns:p14="http://schemas.microsoft.com/office/powerpoint/2010/main" val="526885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Momentum</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sz="3400" dirty="0" smtClean="0"/>
              <a:t>Momentum is similar to inertia, in that it depends on an object’s mass. BUT, unlike inertia, momentum takes velocity into account. </a:t>
            </a:r>
          </a:p>
          <a:p>
            <a:r>
              <a:rPr lang="en-US" sz="3400" dirty="0" smtClean="0"/>
              <a:t>Example: A wrecking ball moving slowly has less momentum than a wrecking ball that is moving fast.</a:t>
            </a:r>
          </a:p>
          <a:p>
            <a:pPr lvl="1"/>
            <a:r>
              <a:rPr lang="en-US" sz="3400" dirty="0" smtClean="0"/>
              <a:t>With less momentum, the slower wrecking ball won’t do as much damage as the faster one.</a:t>
            </a:r>
            <a:endParaRPr lang="en-US" sz="3400" dirty="0"/>
          </a:p>
        </p:txBody>
      </p:sp>
    </p:spTree>
    <p:extLst>
      <p:ext uri="{BB962C8B-B14F-4D97-AF65-F5344CB8AC3E}">
        <p14:creationId xmlns:p14="http://schemas.microsoft.com/office/powerpoint/2010/main" val="708727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dirty="0" smtClean="0"/>
              <a:t>Conservation of Momentum</a:t>
            </a:r>
            <a:endParaRPr lang="en-US" sz="6000" dirty="0"/>
          </a:p>
        </p:txBody>
      </p:sp>
      <p:sp>
        <p:nvSpPr>
          <p:cNvPr id="3" name="Content Placeholder 2"/>
          <p:cNvSpPr>
            <a:spLocks noGrp="1"/>
          </p:cNvSpPr>
          <p:nvPr>
            <p:ph idx="1"/>
          </p:nvPr>
        </p:nvSpPr>
        <p:spPr>
          <a:xfrm>
            <a:off x="0" y="1437903"/>
            <a:ext cx="9144000" cy="2186653"/>
          </a:xfrm>
        </p:spPr>
        <p:txBody>
          <a:bodyPr/>
          <a:lstStyle/>
          <a:p>
            <a:r>
              <a:rPr lang="en-US" dirty="0" smtClean="0"/>
              <a:t>Conservation of Momentum states that the total momentum of a system of objects does not change, as long as no outside forces are acting on that system.</a:t>
            </a:r>
            <a:endParaRPr lang="en-US" dirty="0"/>
          </a:p>
        </p:txBody>
      </p:sp>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687252" y="3485148"/>
            <a:ext cx="7807197" cy="3357361"/>
          </a:xfrm>
          <a:prstGeom prst="rect">
            <a:avLst/>
          </a:prstGeom>
        </p:spPr>
      </p:pic>
    </p:spTree>
    <p:extLst>
      <p:ext uri="{BB962C8B-B14F-4D97-AF65-F5344CB8AC3E}">
        <p14:creationId xmlns:p14="http://schemas.microsoft.com/office/powerpoint/2010/main" val="2041431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dirty="0" smtClean="0"/>
              <a:t>Conservation of Momentum</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sz="3600" dirty="0" smtClean="0"/>
              <a:t>The combined momentum of both objects after a collision is the same as the combined momentum of both objects before the collision.</a:t>
            </a:r>
          </a:p>
          <a:p>
            <a:r>
              <a:rPr lang="en-US" sz="3600" dirty="0" smtClean="0"/>
              <a:t>Collisions aren’t the only time momentum is conserved- it is also conserved any time the only forces acting on objects are action/reaction force pairs.</a:t>
            </a:r>
            <a:endParaRPr lang="en-US" sz="3600" dirty="0"/>
          </a:p>
        </p:txBody>
      </p:sp>
    </p:spTree>
    <p:extLst>
      <p:ext uri="{BB962C8B-B14F-4D97-AF65-F5344CB8AC3E}">
        <p14:creationId xmlns:p14="http://schemas.microsoft.com/office/powerpoint/2010/main" val="154768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normAutofit/>
          </a:bodyPr>
          <a:lstStyle/>
          <a:p>
            <a:r>
              <a:rPr lang="en-US" sz="6000" dirty="0" smtClean="0"/>
              <a:t>Calculating Acceleration</a:t>
            </a:r>
            <a:endParaRPr lang="en-US" sz="6000" dirty="0"/>
          </a:p>
        </p:txBody>
      </p:sp>
      <p:sp>
        <p:nvSpPr>
          <p:cNvPr id="3" name="Content Placeholder 2"/>
          <p:cNvSpPr>
            <a:spLocks noGrp="1"/>
          </p:cNvSpPr>
          <p:nvPr>
            <p:ph idx="1"/>
          </p:nvPr>
        </p:nvSpPr>
        <p:spPr>
          <a:xfrm>
            <a:off x="0" y="1179513"/>
            <a:ext cx="9144000" cy="5678487"/>
          </a:xfrm>
        </p:spPr>
        <p:txBody>
          <a:bodyPr>
            <a:normAutofit fontScale="92500" lnSpcReduction="10000"/>
          </a:bodyPr>
          <a:lstStyle/>
          <a:p>
            <a:r>
              <a:rPr lang="en-US" dirty="0" smtClean="0"/>
              <a:t>Let’s say you’re racing a classmate. In 1 second you go from standing still to running at 6m/s. </a:t>
            </a:r>
          </a:p>
          <a:p>
            <a:r>
              <a:rPr lang="en-US" dirty="0" smtClean="0"/>
              <a:t>In the same time your classmate goes from standing still to running at 3 m/s.</a:t>
            </a:r>
          </a:p>
          <a:p>
            <a:r>
              <a:rPr lang="en-US" dirty="0" smtClean="0"/>
              <a:t>How does your acceleration compare to your classmate’s acceleration?</a:t>
            </a:r>
          </a:p>
          <a:p>
            <a:r>
              <a:rPr lang="en-US" dirty="0" smtClean="0"/>
              <a:t>In 1 second, you increase your velocity by 6 m/s. Your friend increases her velocity by 3 m/s. </a:t>
            </a:r>
          </a:p>
          <a:p>
            <a:r>
              <a:rPr lang="en-US" dirty="0" smtClean="0"/>
              <a:t>Because your velocity changes more, you have a greater acceleration than your friend does. </a:t>
            </a:r>
          </a:p>
          <a:p>
            <a:r>
              <a:rPr lang="en-US" dirty="0" smtClean="0"/>
              <a:t>It is important to remember that acceleration measures the CHANGE in velocity, not velocity itself.</a:t>
            </a:r>
          </a:p>
          <a:p>
            <a:endParaRPr lang="en-US" dirty="0"/>
          </a:p>
        </p:txBody>
      </p:sp>
    </p:spTree>
    <p:extLst>
      <p:ext uri="{BB962C8B-B14F-4D97-AF65-F5344CB8AC3E}">
        <p14:creationId xmlns:p14="http://schemas.microsoft.com/office/powerpoint/2010/main" val="233347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normAutofit/>
          </a:bodyPr>
          <a:lstStyle/>
          <a:p>
            <a:r>
              <a:rPr lang="en-US" sz="6000" dirty="0" smtClean="0"/>
              <a:t>Calculating Acceleration</a:t>
            </a:r>
            <a:endParaRPr lang="en-US" sz="6000" dirty="0"/>
          </a:p>
        </p:txBody>
      </p:sp>
      <p:sp>
        <p:nvSpPr>
          <p:cNvPr id="3" name="Content Placeholder 2"/>
          <p:cNvSpPr>
            <a:spLocks noGrp="1"/>
          </p:cNvSpPr>
          <p:nvPr>
            <p:ph idx="1"/>
          </p:nvPr>
        </p:nvSpPr>
        <p:spPr>
          <a:xfrm>
            <a:off x="0" y="1417638"/>
            <a:ext cx="9144000" cy="5440362"/>
          </a:xfrm>
        </p:spPr>
        <p:txBody>
          <a:bodyPr>
            <a:normAutofit/>
          </a:bodyPr>
          <a:lstStyle/>
          <a:p>
            <a:r>
              <a:rPr lang="en-US" sz="3300" dirty="0" smtClean="0"/>
              <a:t>Acceleration = </a:t>
            </a:r>
            <a:r>
              <a:rPr lang="en-US" sz="3300" u="sng" dirty="0" smtClean="0"/>
              <a:t>final velocity – initial velocity</a:t>
            </a:r>
          </a:p>
          <a:p>
            <a:pPr marL="0" indent="0">
              <a:buNone/>
            </a:pPr>
            <a:r>
              <a:rPr lang="en-US" sz="3300" dirty="0" smtClean="0"/>
              <a:t>										time</a:t>
            </a:r>
          </a:p>
          <a:p>
            <a:r>
              <a:rPr lang="en-US" sz="3300" dirty="0" smtClean="0"/>
              <a:t>A = </a:t>
            </a:r>
            <a:r>
              <a:rPr lang="en-US" sz="3300" u="sng" dirty="0" smtClean="0"/>
              <a:t>v(final) – v(initial)</a:t>
            </a:r>
            <a:endParaRPr lang="en-US" sz="3300" u="sng" baseline="-25000" dirty="0" smtClean="0"/>
          </a:p>
          <a:p>
            <a:pPr marL="914400" lvl="2" indent="0">
              <a:buNone/>
            </a:pPr>
            <a:r>
              <a:rPr lang="en-US" sz="3300" dirty="0" smtClean="0"/>
              <a:t>		t</a:t>
            </a:r>
          </a:p>
          <a:p>
            <a:r>
              <a:rPr lang="en-US" sz="3300" dirty="0" smtClean="0"/>
              <a:t>Remember, velocity is expressed in units of meters per second (m/s) (just like speed but with direction), and time is expressed in seconds.</a:t>
            </a:r>
          </a:p>
          <a:p>
            <a:r>
              <a:rPr lang="en-US" sz="3300" dirty="0" smtClean="0"/>
              <a:t>Acceleration is expressed in units of m/s over time, so they are expressed in m/s</a:t>
            </a:r>
            <a:r>
              <a:rPr lang="en-US" sz="3300" baseline="30000" dirty="0" smtClean="0"/>
              <a:t>2</a:t>
            </a:r>
            <a:r>
              <a:rPr lang="en-US" sz="3300" dirty="0" smtClean="0"/>
              <a:t>.</a:t>
            </a:r>
            <a:endParaRPr lang="en-US" sz="3300" dirty="0"/>
          </a:p>
        </p:txBody>
      </p:sp>
    </p:spTree>
    <p:extLst>
      <p:ext uri="{BB962C8B-B14F-4D97-AF65-F5344CB8AC3E}">
        <p14:creationId xmlns:p14="http://schemas.microsoft.com/office/powerpoint/2010/main" val="157546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Sample Problem</a:t>
            </a:r>
            <a:endParaRPr lang="en-US" sz="6000" dirty="0"/>
          </a:p>
        </p:txBody>
      </p:sp>
      <p:sp>
        <p:nvSpPr>
          <p:cNvPr id="3" name="Content Placeholder 2"/>
          <p:cNvSpPr>
            <a:spLocks noGrp="1"/>
          </p:cNvSpPr>
          <p:nvPr>
            <p:ph idx="1"/>
          </p:nvPr>
        </p:nvSpPr>
        <p:spPr>
          <a:xfrm>
            <a:off x="0" y="1301750"/>
            <a:ext cx="9144000" cy="5556250"/>
          </a:xfrm>
        </p:spPr>
        <p:txBody>
          <a:bodyPr>
            <a:normAutofit fontScale="92500" lnSpcReduction="10000"/>
          </a:bodyPr>
          <a:lstStyle/>
          <a:p>
            <a:r>
              <a:rPr lang="en-US" dirty="0" smtClean="0"/>
              <a:t>Anna starts sliding with a velocity of 1 m/s. After 3 s, her velocity is 7 m/s. What is Anna’s acceleration?</a:t>
            </a:r>
          </a:p>
          <a:p>
            <a:r>
              <a:rPr lang="en-US" dirty="0" smtClean="0"/>
              <a:t>Use KQS! </a:t>
            </a:r>
          </a:p>
          <a:p>
            <a:r>
              <a:rPr lang="en-US" dirty="0" smtClean="0"/>
              <a:t>What do we know? Initial velocity = 1 m/s, final velocity = 7 m/s, time = 3s</a:t>
            </a:r>
          </a:p>
          <a:p>
            <a:r>
              <a:rPr lang="en-US" dirty="0" smtClean="0"/>
              <a:t>What is the question? Acceleration?</a:t>
            </a:r>
          </a:p>
          <a:p>
            <a:r>
              <a:rPr lang="en-US" dirty="0" smtClean="0"/>
              <a:t>Solve! A = </a:t>
            </a:r>
            <a:r>
              <a:rPr lang="en-US" u="sng" dirty="0" smtClean="0"/>
              <a:t>v(final) – v(initial)</a:t>
            </a:r>
          </a:p>
          <a:p>
            <a:pPr marL="0" indent="0">
              <a:buNone/>
            </a:pPr>
            <a:r>
              <a:rPr lang="en-US" dirty="0"/>
              <a:t> </a:t>
            </a:r>
            <a:r>
              <a:rPr lang="en-US" dirty="0" smtClean="0"/>
              <a:t>                                   t</a:t>
            </a:r>
          </a:p>
          <a:p>
            <a:r>
              <a:rPr lang="en-US" dirty="0" smtClean="0"/>
              <a:t>A = </a:t>
            </a:r>
            <a:r>
              <a:rPr lang="en-US" u="sng" dirty="0" smtClean="0"/>
              <a:t>7 m/s – 1 m/s</a:t>
            </a:r>
            <a:r>
              <a:rPr lang="en-US" dirty="0" smtClean="0"/>
              <a:t>         A = </a:t>
            </a:r>
            <a:r>
              <a:rPr lang="en-US" u="sng" dirty="0" smtClean="0"/>
              <a:t>6 m/s</a:t>
            </a:r>
            <a:r>
              <a:rPr lang="en-US" dirty="0" smtClean="0"/>
              <a:t>		A = 2 m/s</a:t>
            </a:r>
            <a:r>
              <a:rPr lang="en-US" baseline="30000" dirty="0" smtClean="0"/>
              <a:t>2</a:t>
            </a:r>
            <a:endParaRPr lang="en-US" u="sng" dirty="0" smtClean="0"/>
          </a:p>
          <a:p>
            <a:pPr marL="0" indent="0">
              <a:buNone/>
            </a:pPr>
            <a:r>
              <a:rPr lang="en-US" dirty="0" smtClean="0"/>
              <a:t>                      3s					  3s	</a:t>
            </a:r>
          </a:p>
          <a:p>
            <a:r>
              <a:rPr lang="en-US" dirty="0" smtClean="0"/>
              <a:t>Anna’s acceleration is 2 m/s</a:t>
            </a:r>
            <a:r>
              <a:rPr lang="en-US" baseline="30000" dirty="0" smtClean="0"/>
              <a:t>2</a:t>
            </a:r>
            <a:endParaRPr lang="en-US" dirty="0" smtClean="0"/>
          </a:p>
        </p:txBody>
      </p:sp>
    </p:spTree>
    <p:extLst>
      <p:ext uri="{BB962C8B-B14F-4D97-AF65-F5344CB8AC3E}">
        <p14:creationId xmlns:p14="http://schemas.microsoft.com/office/powerpoint/2010/main" val="134367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5000" dirty="0" smtClean="0"/>
              <a:t>Try these…Don’t forget KQS!</a:t>
            </a:r>
            <a:endParaRPr lang="en-US" sz="5000" dirty="0"/>
          </a:p>
        </p:txBody>
      </p:sp>
      <p:sp>
        <p:nvSpPr>
          <p:cNvPr id="3" name="Content Placeholder 2"/>
          <p:cNvSpPr>
            <a:spLocks noGrp="1"/>
          </p:cNvSpPr>
          <p:nvPr>
            <p:ph idx="1"/>
          </p:nvPr>
        </p:nvSpPr>
        <p:spPr>
          <a:xfrm>
            <a:off x="0" y="1417638"/>
            <a:ext cx="9144000" cy="5440362"/>
          </a:xfrm>
        </p:spPr>
        <p:txBody>
          <a:bodyPr>
            <a:normAutofit/>
          </a:bodyPr>
          <a:lstStyle/>
          <a:p>
            <a:pPr marL="514350" indent="-514350">
              <a:buFont typeface="+mj-lt"/>
              <a:buAutoNum type="arabicPeriod"/>
            </a:pPr>
            <a:r>
              <a:rPr lang="en-US" sz="3600" dirty="0" smtClean="0"/>
              <a:t>A man walking at 0.5 m/s accelerates to a velocity of 0.6 m/s in 1 s. What is his acceleration?</a:t>
            </a:r>
          </a:p>
          <a:p>
            <a:pPr marL="0" indent="0">
              <a:buNone/>
            </a:pPr>
            <a:endParaRPr lang="en-US" sz="3600" dirty="0" smtClean="0"/>
          </a:p>
          <a:p>
            <a:pPr marL="514350" indent="-514350">
              <a:buFont typeface="+mj-lt"/>
              <a:buAutoNum type="arabicPeriod"/>
            </a:pPr>
            <a:r>
              <a:rPr lang="en-US" sz="3600" dirty="0" smtClean="0"/>
              <a:t>A train traveling at 10 m/s slows down to a complete stop in 20 s. What is the acceleration of the train?</a:t>
            </a:r>
            <a:endParaRPr lang="en-US" sz="3600" dirty="0"/>
          </a:p>
        </p:txBody>
      </p:sp>
    </p:spTree>
    <p:extLst>
      <p:ext uri="{BB962C8B-B14F-4D97-AF65-F5344CB8AC3E}">
        <p14:creationId xmlns:p14="http://schemas.microsoft.com/office/powerpoint/2010/main" val="284907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a:t>
            </a:r>
            <a:r>
              <a:rPr lang="en-US" b="1" dirty="0" smtClean="0"/>
              <a:t>change</a:t>
            </a:r>
            <a:r>
              <a:rPr lang="en-US" dirty="0" smtClean="0"/>
              <a:t> an object’s motion?</a:t>
            </a:r>
            <a:endParaRPr lang="en-US" dirty="0"/>
          </a:p>
        </p:txBody>
      </p:sp>
      <p:sp>
        <p:nvSpPr>
          <p:cNvPr id="3" name="Content Placeholder 2"/>
          <p:cNvSpPr>
            <a:spLocks noGrp="1"/>
          </p:cNvSpPr>
          <p:nvPr>
            <p:ph idx="1"/>
          </p:nvPr>
        </p:nvSpPr>
        <p:spPr>
          <a:xfrm>
            <a:off x="0" y="1746249"/>
            <a:ext cx="9144000" cy="5032375"/>
          </a:xfrm>
        </p:spPr>
        <p:txBody>
          <a:bodyPr>
            <a:normAutofit/>
          </a:bodyPr>
          <a:lstStyle/>
          <a:p>
            <a:pPr marL="514350" indent="-514350">
              <a:buFont typeface="+mj-lt"/>
              <a:buAutoNum type="arabicPeriod"/>
            </a:pPr>
            <a:r>
              <a:rPr lang="en-US" sz="3400" dirty="0" smtClean="0"/>
              <a:t>Choose an object from your desk. Change its motion in several ways: </a:t>
            </a:r>
          </a:p>
          <a:p>
            <a:pPr lvl="1"/>
            <a:r>
              <a:rPr lang="en-US" sz="3400" dirty="0" smtClean="0"/>
              <a:t>Not moving to moving</a:t>
            </a:r>
          </a:p>
          <a:p>
            <a:pPr lvl="1"/>
            <a:r>
              <a:rPr lang="en-US" sz="3400" dirty="0" smtClean="0"/>
              <a:t>Moving to not moving</a:t>
            </a:r>
          </a:p>
          <a:p>
            <a:pPr lvl="1"/>
            <a:r>
              <a:rPr lang="en-US" sz="3400" dirty="0" smtClean="0"/>
              <a:t>Moving to moving faster</a:t>
            </a:r>
          </a:p>
          <a:p>
            <a:pPr lvl="1"/>
            <a:r>
              <a:rPr lang="en-US" sz="3400" dirty="0" smtClean="0"/>
              <a:t>Moving to moving in a different direction</a:t>
            </a:r>
          </a:p>
          <a:p>
            <a:pPr marL="514350" indent="-514350">
              <a:buFont typeface="+mj-lt"/>
              <a:buAutoNum type="arabicPeriod"/>
            </a:pPr>
            <a:r>
              <a:rPr lang="en-US" sz="3400" dirty="0" smtClean="0"/>
              <a:t>Describe the actions you used to change the motion.</a:t>
            </a:r>
          </a:p>
        </p:txBody>
      </p:sp>
    </p:spTree>
    <p:extLst>
      <p:ext uri="{BB962C8B-B14F-4D97-AF65-F5344CB8AC3E}">
        <p14:creationId xmlns:p14="http://schemas.microsoft.com/office/powerpoint/2010/main" val="3349816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TotalTime>
  <Words>2424</Words>
  <Application>Microsoft Macintosh PowerPoint</Application>
  <PresentationFormat>On-screen Show (4:3)</PresentationFormat>
  <Paragraphs>192</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Acceleration, Force, and Newton’s Laws</vt:lpstr>
      <vt:lpstr>Demonstration</vt:lpstr>
      <vt:lpstr>Acceleration</vt:lpstr>
      <vt:lpstr>Calculating Acceleration</vt:lpstr>
      <vt:lpstr>Calculating Acceleration</vt:lpstr>
      <vt:lpstr>Calculating Acceleration</vt:lpstr>
      <vt:lpstr>Sample Problem</vt:lpstr>
      <vt:lpstr>Try these…Don’t forget KQS!</vt:lpstr>
      <vt:lpstr>How do you change an object’s motion?</vt:lpstr>
      <vt:lpstr>FORCE</vt:lpstr>
      <vt:lpstr>Types of Force</vt:lpstr>
      <vt:lpstr>Types of Force: An Illustration</vt:lpstr>
      <vt:lpstr>Balanced and Unbalanced Forces</vt:lpstr>
      <vt:lpstr>Balanced vs Unbalanced Forces</vt:lpstr>
      <vt:lpstr>Forces on Moving Objects</vt:lpstr>
      <vt:lpstr>Newton’s First Law</vt:lpstr>
      <vt:lpstr>Newton’s First Law</vt:lpstr>
      <vt:lpstr>Inertia</vt:lpstr>
      <vt:lpstr>Inertia</vt:lpstr>
      <vt:lpstr>Which has more inertia, the wagon or the blocks?</vt:lpstr>
      <vt:lpstr>PowerPoint Presentation</vt:lpstr>
      <vt:lpstr>PowerPoint Presentation</vt:lpstr>
      <vt:lpstr>PowerPoint Presentation</vt:lpstr>
      <vt:lpstr>Video Links</vt:lpstr>
      <vt:lpstr>Demonstration</vt:lpstr>
      <vt:lpstr>Force, Mass, and Acceleration</vt:lpstr>
      <vt:lpstr>Newton’s Second Law</vt:lpstr>
      <vt:lpstr>PowerPoint Presentation</vt:lpstr>
      <vt:lpstr>PowerPoint Presentation</vt:lpstr>
      <vt:lpstr>Calculating Force</vt:lpstr>
      <vt:lpstr>Sample Problem</vt:lpstr>
      <vt:lpstr>Practice Problems</vt:lpstr>
      <vt:lpstr>Forces can change the direction of motion</vt:lpstr>
      <vt:lpstr>Centripetal Force</vt:lpstr>
      <vt:lpstr>Newton’s 2nd Law and Centripetal Force</vt:lpstr>
      <vt:lpstr>Hmmmm…..</vt:lpstr>
      <vt:lpstr>Newton’s Third Law</vt:lpstr>
      <vt:lpstr>Newton’s Third Law Illustrated!</vt:lpstr>
      <vt:lpstr>Action/Reaction Force Pairs</vt:lpstr>
      <vt:lpstr>PowerPoint Presentation</vt:lpstr>
      <vt:lpstr>Action/Reaction vs. Balanced/Unbalanced</vt:lpstr>
      <vt:lpstr>A Summary of Newton’s Laws</vt:lpstr>
      <vt:lpstr>Momentum</vt:lpstr>
      <vt:lpstr>Momentum</vt:lpstr>
      <vt:lpstr>Conservation of Momentum</vt:lpstr>
      <vt:lpstr>Conservation of Momentum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Acceleration,</dc:title>
  <dc:creator>Stephanie Coggins</dc:creator>
  <cp:lastModifiedBy>Stephanie Coggins</cp:lastModifiedBy>
  <cp:revision>31</cp:revision>
  <dcterms:created xsi:type="dcterms:W3CDTF">2013-04-14T18:37:14Z</dcterms:created>
  <dcterms:modified xsi:type="dcterms:W3CDTF">2014-09-14T19:43:14Z</dcterms:modified>
</cp:coreProperties>
</file>