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60" r:id="rId3"/>
    <p:sldId id="262" r:id="rId4"/>
    <p:sldId id="264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6A2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05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5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5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4B9A-93F5-4360-BE8B-D59528C92580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9C88-76EC-4E7A-8E61-55CE2F8C4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0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895599"/>
            <a:ext cx="7772400" cy="203900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400" b="1" dirty="0">
                <a:solidFill>
                  <a:srgbClr val="DA06A2"/>
                </a:solidFill>
              </a:rPr>
              <a:t>Understanding Heat Transfer</a:t>
            </a:r>
            <a:r>
              <a:rPr lang="en-GB" sz="5400" b="1" dirty="0" smtClean="0">
                <a:solidFill>
                  <a:srgbClr val="DA06A2"/>
                </a:solidFill>
              </a:rPr>
              <a:t>:</a:t>
            </a:r>
            <a:r>
              <a:rPr lang="en-GB" sz="5400" b="1" dirty="0">
                <a:solidFill>
                  <a:srgbClr val="DA06A2"/>
                </a:solidFill>
              </a:rPr>
              <a:t/>
            </a:r>
            <a:br>
              <a:rPr lang="en-GB" sz="5400" b="1" dirty="0">
                <a:solidFill>
                  <a:srgbClr val="DA06A2"/>
                </a:solidFill>
              </a:rPr>
            </a:br>
            <a:r>
              <a:rPr lang="en-GB" sz="5400" dirty="0">
                <a:solidFill>
                  <a:schemeClr val="bg1"/>
                </a:solidFill>
                <a:latin typeface="Georgia" panose="02040502050405020303" pitchFamily="18" charset="0"/>
              </a:rPr>
              <a:t>Conduction, Convection and Radiation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407" y="4042269"/>
            <a:ext cx="2957014" cy="25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9905998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400" dirty="0" smtClean="0">
                <a:solidFill>
                  <a:srgbClr val="DA06A2"/>
                </a:solidFill>
              </a:rPr>
              <a:t>Heat Transfer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4856" y="977462"/>
            <a:ext cx="10689020" cy="4813739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Heat always moves from a warmer place to a cooler place.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Hot objects in a cooler room will cool to room temperature.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Cold objects in a warmer room will </a:t>
            </a:r>
          </a:p>
          <a:p>
            <a:pPr eaLnBrk="1" hangingPunct="1"/>
            <a:r>
              <a:rPr lang="en-GB" sz="4000" dirty="0" smtClean="0">
                <a:solidFill>
                  <a:schemeClr val="bg1"/>
                </a:solidFill>
              </a:rPr>
              <a:t>heat up to room temperature.</a:t>
            </a:r>
          </a:p>
          <a:p>
            <a:pPr eaLnBrk="1" hangingPunct="1"/>
            <a:endParaRPr lang="en-GB" sz="44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29" y="3665019"/>
            <a:ext cx="3799489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8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157656"/>
            <a:ext cx="9905998" cy="151349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DA06A2"/>
                </a:solidFill>
              </a:rPr>
              <a:t>Heat Transfer 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1671145"/>
            <a:ext cx="9905999" cy="4120056"/>
          </a:xfrm>
        </p:spPr>
        <p:txBody>
          <a:bodyPr/>
          <a:lstStyle/>
          <a:p>
            <a:pPr eaLnBrk="1" hangingPunct="1"/>
            <a:r>
              <a:rPr lang="en-GB" sz="4400" dirty="0">
                <a:solidFill>
                  <a:schemeClr val="bg1"/>
                </a:solidFill>
              </a:rPr>
              <a:t>Heat transfers in three ways:</a:t>
            </a:r>
          </a:p>
          <a:p>
            <a:pPr lvl="1" eaLnBrk="1" hangingPunct="1"/>
            <a:r>
              <a:rPr lang="en-GB" sz="4400" dirty="0">
                <a:solidFill>
                  <a:schemeClr val="bg1"/>
                </a:solidFill>
              </a:rPr>
              <a:t>Conduction</a:t>
            </a:r>
          </a:p>
          <a:p>
            <a:pPr lvl="1" eaLnBrk="1" hangingPunct="1"/>
            <a:r>
              <a:rPr lang="en-GB" sz="4400" dirty="0">
                <a:solidFill>
                  <a:schemeClr val="bg1"/>
                </a:solidFill>
              </a:rPr>
              <a:t>Convection</a:t>
            </a:r>
          </a:p>
          <a:p>
            <a:pPr lvl="1" eaLnBrk="1" hangingPunct="1"/>
            <a:r>
              <a:rPr lang="en-GB" sz="4400" dirty="0">
                <a:solidFill>
                  <a:schemeClr val="bg1"/>
                </a:solidFill>
              </a:rPr>
              <a:t>Radiation</a:t>
            </a:r>
          </a:p>
          <a:p>
            <a:pPr lvl="1" eaLnBrk="1" hangingPunct="1">
              <a:buFontTx/>
              <a:buNone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1" y="3328002"/>
            <a:ext cx="4286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70267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DA06A2"/>
                </a:solidFill>
              </a:rPr>
              <a:t>Conduction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41412" y="1229710"/>
            <a:ext cx="9905999" cy="4561491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chemeClr val="bg1"/>
                </a:solidFill>
              </a:rPr>
              <a:t>The transfer of heat energy from one substance to another through direct contact. Heat transfers from the warmer part of the object to the cooler part of the object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52" y="3500665"/>
            <a:ext cx="5281448" cy="30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8195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DA06A2"/>
                </a:solidFill>
                <a:latin typeface="+mn-lt"/>
              </a:rPr>
              <a:t>Convection</a:t>
            </a:r>
            <a:endParaRPr lang="en-US" sz="4400" b="1" dirty="0">
              <a:solidFill>
                <a:srgbClr val="DA06A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71391"/>
            <a:ext cx="9905999" cy="407276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Transfer of heat through the movement of particles. Convection occurs in liquids and gases. This occurs in a circular motion as warm particles rise and cooler particles sink. 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92" y="390394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62000"/>
            <a:ext cx="2971800" cy="533400"/>
          </a:xfrm>
          <a:solidFill>
            <a:srgbClr val="0000FF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Cold air sinks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2057400"/>
            <a:ext cx="2514600" cy="4114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257800" y="36576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257800" y="43434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257800" y="5029200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257800" y="2286000"/>
            <a:ext cx="1905000" cy="5334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5334000" y="3200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334000" y="4191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5334000" y="5181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-5400000">
            <a:off x="6172200" y="5486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 flipV="1">
            <a:off x="6858000" y="5181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flipV="1">
            <a:off x="6858000" y="4114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flipV="1">
            <a:off x="6858000" y="3200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16200000" flipV="1">
            <a:off x="6172200" y="2819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981200" y="1295400"/>
            <a:ext cx="2438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Where is the freezer compartment put in a fridge?</a:t>
            </a:r>
          </a:p>
          <a:p>
            <a:pPr algn="ctr">
              <a:spcBef>
                <a:spcPct val="50000"/>
              </a:spcBef>
            </a:pP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924800" y="1371601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Freezer compartment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6705600" y="2057400"/>
            <a:ext cx="1219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057400" y="3505200"/>
            <a:ext cx="2362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It is put at the top, because  cool air sinks, so it cools the food on the way down.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96200" y="2819400"/>
            <a:ext cx="2057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It is warmer at the bottom, so this warmer air rises and a convection current is set up.</a:t>
            </a:r>
          </a:p>
        </p:txBody>
      </p:sp>
      <p:pic>
        <p:nvPicPr>
          <p:cNvPr id="26645" name="Picture 21" descr="j01600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1"/>
            <a:ext cx="47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0662" y="1371"/>
            <a:ext cx="5407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DA06A2"/>
                </a:solidFill>
              </a:rPr>
              <a:t>Convection Heat</a:t>
            </a:r>
            <a:endParaRPr lang="en-US" sz="4400" b="1" dirty="0">
              <a:solidFill>
                <a:srgbClr val="DA0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6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2248"/>
            <a:ext cx="9905998" cy="15765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DA06A2"/>
                </a:solidFill>
              </a:rPr>
              <a:t>Radiation</a:t>
            </a:r>
            <a:endParaRPr lang="en-US" sz="4400" b="1" dirty="0">
              <a:solidFill>
                <a:srgbClr val="DA06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03131"/>
            <a:ext cx="9905999" cy="438807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Energy that travels across distances as certain types of waves.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869" y="3873666"/>
            <a:ext cx="4263422" cy="2839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2" y="3873666"/>
            <a:ext cx="4349531" cy="2839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917" y="78828"/>
            <a:ext cx="1404390" cy="15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7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190</Words>
  <Application>Microsoft Macintosh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Understanding Heat Transfer: Conduction, Convection and Radiation</vt:lpstr>
      <vt:lpstr>Heat Transfer</vt:lpstr>
      <vt:lpstr>Heat Transfer Methods</vt:lpstr>
      <vt:lpstr>Conduction</vt:lpstr>
      <vt:lpstr>Convection</vt:lpstr>
      <vt:lpstr>Cold air sinks</vt:lpstr>
      <vt:lpstr>Radiation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Heat Transfers  Conduction,  Convection and Radiation</dc:title>
  <dc:creator>Stuart, Heather M.</dc:creator>
  <cp:lastModifiedBy>Stephanie Coggins</cp:lastModifiedBy>
  <cp:revision>12</cp:revision>
  <dcterms:created xsi:type="dcterms:W3CDTF">2014-09-30T22:58:10Z</dcterms:created>
  <dcterms:modified xsi:type="dcterms:W3CDTF">2014-10-01T01:33:16Z</dcterms:modified>
</cp:coreProperties>
</file>