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handoutMasterIdLst>
    <p:handoutMasterId r:id="rId15"/>
  </p:handout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Cell Cycle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Interphase</c:v>
                </c:pt>
                <c:pt idx="1">
                  <c:v>Prophase</c:v>
                </c:pt>
                <c:pt idx="2">
                  <c:v>Metaphase</c:v>
                </c:pt>
                <c:pt idx="3">
                  <c:v>Anaphase</c:v>
                </c:pt>
                <c:pt idx="4">
                  <c:v>Telophase</c:v>
                </c:pt>
                <c:pt idx="5">
                  <c:v>Cytokinesis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3133982610642001"/>
          <c:y val="0.19378159966846267"/>
          <c:w val="0.26708101874158729"/>
          <c:h val="0.5715011281484551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E50E7-B33E-40F5-9C38-0C639D6ECF3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01BE6-6286-4A80-8F27-C124B9BD1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5F56-A73B-420B-A4CC-DBF8D2DEEBB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984A-1F8C-4521-A825-8E84C76F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5F56-A73B-420B-A4CC-DBF8D2DEEBB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984A-1F8C-4521-A825-8E84C76F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5F56-A73B-420B-A4CC-DBF8D2DEEBB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984A-1F8C-4521-A825-8E84C76F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5F56-A73B-420B-A4CC-DBF8D2DEEBB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984A-1F8C-4521-A825-8E84C76F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5F56-A73B-420B-A4CC-DBF8D2DEEBB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984A-1F8C-4521-A825-8E84C76F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5F56-A73B-420B-A4CC-DBF8D2DEEBB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984A-1F8C-4521-A825-8E84C76F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5F56-A73B-420B-A4CC-DBF8D2DEEBB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984A-1F8C-4521-A825-8E84C76F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5F56-A73B-420B-A4CC-DBF8D2DEEBB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984A-1F8C-4521-A825-8E84C76F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5F56-A73B-420B-A4CC-DBF8D2DEEBB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984A-1F8C-4521-A825-8E84C76F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5F56-A73B-420B-A4CC-DBF8D2DEEBB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984A-1F8C-4521-A825-8E84C76F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E5F56-A73B-420B-A4CC-DBF8D2DEEBB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984A-1F8C-4521-A825-8E84C76F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E5F56-A73B-420B-A4CC-DBF8D2DEEBB8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984A-1F8C-4521-A825-8E84C76F2A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Warm-up </a:t>
            </a:r>
            <a:r>
              <a:rPr lang="en-US" sz="5000" b="1" dirty="0" smtClean="0"/>
              <a:t>2/27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BEHAVIOR SHEETS ON DESK!</a:t>
            </a:r>
          </a:p>
          <a:p>
            <a:r>
              <a:rPr lang="en-US" sz="4000" dirty="0" smtClean="0"/>
              <a:t>Set up page 33 with page, date, and title: CELL PROCESSES/PROTISTS TEST CORRECTIONS</a:t>
            </a:r>
          </a:p>
          <a:p>
            <a:r>
              <a:rPr lang="en-US" sz="4000" dirty="0" smtClean="0"/>
              <a:t>Set up page 34 with page, date, and title: BILL NYE GENES. DO NOT glue this in.</a:t>
            </a:r>
          </a:p>
          <a:p>
            <a:r>
              <a:rPr lang="en-US" sz="4000" dirty="0" smtClean="0"/>
              <a:t>Set up page 35 with page, date, and title: AMOEBA SISTERS CELL DIVISION. Glue this in.</a:t>
            </a:r>
          </a:p>
          <a:p>
            <a:r>
              <a:rPr lang="en-US" sz="4000" dirty="0" smtClean="0"/>
              <a:t>Set up page 36 with page, date, and title: CELL CYCLE GUIDED NOTES. Glue this in.</a:t>
            </a:r>
          </a:p>
          <a:p>
            <a:r>
              <a:rPr lang="en-US" sz="4000" dirty="0" smtClean="0"/>
              <a:t>Get your Chrome </a:t>
            </a:r>
            <a:r>
              <a:rPr lang="en-US" sz="4000" dirty="0" smtClean="0"/>
              <a:t>Books, log into </a:t>
            </a:r>
            <a:r>
              <a:rPr lang="en-US" sz="4000" dirty="0" err="1" smtClean="0"/>
              <a:t>Blendspace</a:t>
            </a:r>
            <a:r>
              <a:rPr lang="en-US" sz="4000" dirty="0" smtClean="0"/>
              <a:t>, and get started on the Intro to Mitosis II </a:t>
            </a:r>
            <a:r>
              <a:rPr lang="en-US" sz="4000" dirty="0" err="1" smtClean="0"/>
              <a:t>Blendspace</a:t>
            </a:r>
            <a:r>
              <a:rPr lang="en-US" sz="4000" dirty="0" smtClean="0"/>
              <a:t>.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3264"/>
            <a:ext cx="8042276" cy="1336956"/>
          </a:xfrm>
        </p:spPr>
        <p:txBody>
          <a:bodyPr/>
          <a:lstStyle/>
          <a:p>
            <a:r>
              <a:rPr lang="en-US" sz="6000" dirty="0" smtClean="0"/>
              <a:t>METAPHASE</a:t>
            </a:r>
            <a:endParaRPr lang="en-US" sz="6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5029200" cy="5330731"/>
          </a:xfrm>
        </p:spPr>
        <p:txBody>
          <a:bodyPr>
            <a:normAutofit/>
          </a:bodyPr>
          <a:lstStyle/>
          <a:p>
            <a:r>
              <a:rPr lang="en-US" dirty="0" smtClean="0"/>
              <a:t>CHROMOSOMES LINE UP</a:t>
            </a:r>
          </a:p>
          <a:p>
            <a:r>
              <a:rPr lang="en-US" dirty="0" smtClean="0"/>
              <a:t>Chromosomes line up in the middles of the cell, “along the equator”.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/>
          <a:stretch/>
        </p:blipFill>
        <p:spPr>
          <a:xfrm>
            <a:off x="5195448" y="1749978"/>
            <a:ext cx="3740727" cy="388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594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591"/>
            <a:ext cx="8042276" cy="1336956"/>
          </a:xfrm>
        </p:spPr>
        <p:txBody>
          <a:bodyPr/>
          <a:lstStyle/>
          <a:p>
            <a:r>
              <a:rPr lang="en-US" sz="6000" dirty="0" smtClean="0"/>
              <a:t>ANAPHASE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/>
          <a:stretch/>
        </p:blipFill>
        <p:spPr>
          <a:xfrm>
            <a:off x="4292158" y="2921346"/>
            <a:ext cx="4630169" cy="347345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1568840"/>
            <a:ext cx="4419600" cy="4679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CHROMOSOMES SEPARATE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Chromatids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split, resulting in two separate identical chromosomes.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These chromosomes                                           are pulled onto separate    sides of the cell.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987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446"/>
            <a:ext cx="8042276" cy="1336956"/>
          </a:xfrm>
        </p:spPr>
        <p:txBody>
          <a:bodyPr/>
          <a:lstStyle/>
          <a:p>
            <a:r>
              <a:rPr lang="en-US" sz="6000" dirty="0" smtClean="0"/>
              <a:t>TELOPHASE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/>
          <a:stretch/>
        </p:blipFill>
        <p:spPr>
          <a:xfrm>
            <a:off x="4379424" y="3949057"/>
            <a:ext cx="4503170" cy="274917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1295400"/>
            <a:ext cx="8743951" cy="473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NUCLEI FORM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New nuclear membrane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forms around each group of chromosomes.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Chromosomes return to their threadlike form.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26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0" y="-3264"/>
            <a:ext cx="9112100" cy="1336956"/>
          </a:xfrm>
        </p:spPr>
        <p:txBody>
          <a:bodyPr/>
          <a:lstStyle/>
          <a:p>
            <a:r>
              <a:rPr lang="en-US" sz="6000" dirty="0" smtClean="0"/>
              <a:t>CYTOKINESIS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33692"/>
            <a:ext cx="9144000" cy="5358053"/>
          </a:xfrm>
        </p:spPr>
        <p:txBody>
          <a:bodyPr>
            <a:noAutofit/>
          </a:bodyPr>
          <a:lstStyle/>
          <a:p>
            <a:r>
              <a:rPr lang="en-US" sz="3700" dirty="0" smtClean="0"/>
              <a:t>Cytokinesis is the final stage of the cell cycle.</a:t>
            </a:r>
          </a:p>
          <a:p>
            <a:r>
              <a:rPr lang="en-US" sz="3700" dirty="0" smtClean="0"/>
              <a:t>It is the division of the parent cell’s cytoplasm.</a:t>
            </a:r>
          </a:p>
          <a:p>
            <a:r>
              <a:rPr lang="en-US" sz="3700" dirty="0" smtClean="0"/>
              <a:t>Cytokinesis occurs immediately after mitosis.</a:t>
            </a:r>
          </a:p>
          <a:p>
            <a:r>
              <a:rPr lang="en-US" sz="3700" dirty="0" smtClean="0"/>
              <a:t>Once complete, the two daughter cells are completely separated, each surrounded by its own cell membrane. They are genetically identical to their parent cell, but smaller.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xmlns="" val="11967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Warm-up 2/27</a:t>
            </a:r>
            <a:endParaRPr lang="en-US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BEHAVIOR SHEETS ON DESK!</a:t>
            </a:r>
          </a:p>
          <a:p>
            <a:r>
              <a:rPr lang="en-US" sz="4000" dirty="0" smtClean="0"/>
              <a:t>Set up page 37 with page, date, and title: CELL CYCLE FLOWMAP</a:t>
            </a:r>
          </a:p>
          <a:p>
            <a:r>
              <a:rPr lang="en-US" sz="4000" dirty="0" smtClean="0"/>
              <a:t>Set up page 38 with page, date, and title: CELL CYCLE FILL IN THE BLANK</a:t>
            </a:r>
          </a:p>
          <a:p>
            <a:r>
              <a:rPr lang="en-US" sz="4000" dirty="0" smtClean="0"/>
              <a:t>Set up page 39 with page, date, and title: CELL CYCLE WORKSHEET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2" y="1320285"/>
            <a:ext cx="6498158" cy="1724867"/>
          </a:xfrm>
        </p:spPr>
        <p:txBody>
          <a:bodyPr>
            <a:normAutofit/>
          </a:bodyPr>
          <a:lstStyle/>
          <a:p>
            <a:r>
              <a:rPr lang="en-US" sz="7000" dirty="0" smtClean="0"/>
              <a:t>The Cell Cycle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xmlns="" val="4271187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7119"/>
            <a:ext cx="8042276" cy="1336956"/>
          </a:xfrm>
        </p:spPr>
        <p:txBody>
          <a:bodyPr/>
          <a:lstStyle/>
          <a:p>
            <a:r>
              <a:rPr lang="en-US" sz="6000" dirty="0" smtClean="0"/>
              <a:t>The Cell Cycle</a:t>
            </a:r>
            <a:endParaRPr lang="en-US" sz="6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4532"/>
            <a:ext cx="9144000" cy="5413467"/>
          </a:xfrm>
        </p:spPr>
        <p:txBody>
          <a:bodyPr>
            <a:noAutofit/>
          </a:bodyPr>
          <a:lstStyle/>
          <a:p>
            <a:r>
              <a:rPr lang="en-US" dirty="0" smtClean="0"/>
              <a:t>The cell cycle is the normal sequence of development and division of a cell.</a:t>
            </a:r>
          </a:p>
          <a:p>
            <a:r>
              <a:rPr lang="en-US" dirty="0" smtClean="0"/>
              <a:t>The cell cycle consists of two main parts:</a:t>
            </a:r>
          </a:p>
          <a:p>
            <a:pPr lvl="1"/>
            <a:r>
              <a:rPr lang="en-US" sz="3200" dirty="0" err="1" smtClean="0"/>
              <a:t>Interphase</a:t>
            </a:r>
            <a:r>
              <a:rPr lang="en-US" sz="3200" dirty="0" smtClean="0"/>
              <a:t>- the cell carries out its functions</a:t>
            </a:r>
          </a:p>
          <a:p>
            <a:pPr lvl="1"/>
            <a:r>
              <a:rPr lang="en-US" sz="3200" dirty="0" smtClean="0"/>
              <a:t>Cell division- consists of </a:t>
            </a:r>
            <a:r>
              <a:rPr lang="en-US" sz="3200" b="1" dirty="0" smtClean="0"/>
              <a:t>mitosis</a:t>
            </a:r>
            <a:r>
              <a:rPr lang="en-US" sz="3200" dirty="0" smtClean="0"/>
              <a:t> and </a:t>
            </a:r>
            <a:r>
              <a:rPr lang="en-US" sz="3200" b="1" dirty="0" smtClean="0"/>
              <a:t>cytokinesis</a:t>
            </a:r>
          </a:p>
          <a:p>
            <a:r>
              <a:rPr lang="en-US" dirty="0" smtClean="0"/>
              <a:t>ALL CELLS DIVIDE BUT ONLY EUKARYOTES UNDERGO MITOSIS!</a:t>
            </a:r>
          </a:p>
          <a:p>
            <a:r>
              <a:rPr lang="en-US" dirty="0" smtClean="0"/>
              <a:t>As a result of cell division, the original (parent) cell separates into two genetically identical daughter cells.</a:t>
            </a:r>
          </a:p>
        </p:txBody>
      </p:sp>
    </p:spTree>
    <p:extLst>
      <p:ext uri="{BB962C8B-B14F-4D97-AF65-F5344CB8AC3E}">
        <p14:creationId xmlns:p14="http://schemas.microsoft.com/office/powerpoint/2010/main" xmlns="" val="317960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591"/>
            <a:ext cx="8042276" cy="1336956"/>
          </a:xfrm>
        </p:spPr>
        <p:txBody>
          <a:bodyPr/>
          <a:lstStyle/>
          <a:p>
            <a:r>
              <a:rPr lang="en-US" sz="6000" dirty="0" smtClean="0"/>
              <a:t>The Cell Cycle</a:t>
            </a:r>
            <a:endParaRPr lang="en-US" sz="6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7813562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796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454" y="-236304"/>
            <a:ext cx="8779495" cy="1336956"/>
          </a:xfrm>
        </p:spPr>
        <p:txBody>
          <a:bodyPr/>
          <a:lstStyle/>
          <a:p>
            <a:r>
              <a:rPr lang="en-US" sz="6000" dirty="0" smtClean="0"/>
              <a:t>INTERPHASE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95400"/>
            <a:ext cx="6434659" cy="4343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PART OF THE CELL CYCLE WHERE THE CELL IS </a:t>
            </a:r>
            <a:r>
              <a:rPr lang="en-US" sz="2800" b="1" i="1" u="sng" dirty="0" smtClean="0"/>
              <a:t>NOT</a:t>
            </a:r>
            <a:r>
              <a:rPr lang="en-US" sz="2800" dirty="0" smtClean="0"/>
              <a:t> DIVIDING.</a:t>
            </a:r>
          </a:p>
          <a:p>
            <a:r>
              <a:rPr lang="en-US" sz="2800" dirty="0" smtClean="0"/>
              <a:t>The cell grows about twice its original size.</a:t>
            </a:r>
          </a:p>
          <a:p>
            <a:r>
              <a:rPr lang="en-US" sz="2800" dirty="0" smtClean="0"/>
              <a:t>It carries out normal activities(cellular transport, cellular respiration).</a:t>
            </a:r>
          </a:p>
          <a:p>
            <a:r>
              <a:rPr lang="en-US" sz="2800" dirty="0" smtClean="0"/>
              <a:t>Changes that occur are in preparation for cell division. DNA is exactly duplicated so that after cell division occurs each new cell gets a complete set of DNA.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8459" y="4287000"/>
            <a:ext cx="2709341" cy="249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97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MITOSIS</a:t>
            </a:r>
            <a:endParaRPr lang="en-US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143000"/>
            <a:ext cx="9144000" cy="5714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Mitosis is the part of the cell cycle where the nucleus divides. 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Remember the DNA is in the nucleus!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Prokaryotes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 NOT undergo mitosis because they have no nucleus.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 function of mitosis is to move the DNA and other material in the parent cell into position for cell division.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0000"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6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Steps of Mitosis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91156"/>
            <a:ext cx="9144000" cy="4925290"/>
          </a:xfrm>
        </p:spPr>
        <p:txBody>
          <a:bodyPr>
            <a:noAutofit/>
          </a:bodyPr>
          <a:lstStyle/>
          <a:p>
            <a:r>
              <a:rPr lang="en-US" sz="4200" dirty="0" smtClean="0"/>
              <a:t>PROPHASE- </a:t>
            </a:r>
            <a:r>
              <a:rPr lang="en-US" sz="4200" i="1" dirty="0" smtClean="0"/>
              <a:t>chromosomes form</a:t>
            </a:r>
          </a:p>
          <a:p>
            <a:r>
              <a:rPr lang="en-US" sz="4200" dirty="0" smtClean="0"/>
              <a:t>METAPHASE- </a:t>
            </a:r>
            <a:r>
              <a:rPr lang="en-US" sz="4200" i="1" dirty="0" smtClean="0"/>
              <a:t>chromosomes line up</a:t>
            </a:r>
            <a:endParaRPr lang="en-US" sz="4200" dirty="0" smtClean="0"/>
          </a:p>
          <a:p>
            <a:r>
              <a:rPr lang="en-US" sz="4200" dirty="0" smtClean="0"/>
              <a:t>ANAPHASE- </a:t>
            </a:r>
            <a:r>
              <a:rPr lang="en-US" sz="4200" i="1" dirty="0" smtClean="0"/>
              <a:t>chromosomes separate</a:t>
            </a:r>
            <a:endParaRPr lang="en-US" sz="4200" dirty="0" smtClean="0"/>
          </a:p>
          <a:p>
            <a:r>
              <a:rPr lang="en-US" sz="4200" dirty="0" smtClean="0"/>
              <a:t>TELOPHASE- </a:t>
            </a:r>
            <a:r>
              <a:rPr lang="en-US" sz="4200" i="1" dirty="0" smtClean="0"/>
              <a:t>nuclei form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xmlns="" val="16602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PROPHASE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/>
          <a:stretch/>
        </p:blipFill>
        <p:spPr>
          <a:xfrm>
            <a:off x="5471143" y="2089242"/>
            <a:ext cx="3617438" cy="288453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1444532"/>
            <a:ext cx="5500255" cy="5413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CHROMOSOMES FORM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DNA in the nucleus condenses and becomes visible (under a microscope).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Each chromosome consists of two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chromatids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held together by a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centromere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 membrane around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the nucleus disappears.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55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529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Warm-up 2/27</vt:lpstr>
      <vt:lpstr>Warm-up 2/27</vt:lpstr>
      <vt:lpstr>The Cell Cycle</vt:lpstr>
      <vt:lpstr>The Cell Cycle</vt:lpstr>
      <vt:lpstr>The Cell Cycle</vt:lpstr>
      <vt:lpstr>INTERPHASE</vt:lpstr>
      <vt:lpstr>MITOSIS</vt:lpstr>
      <vt:lpstr>Steps of Mitosis</vt:lpstr>
      <vt:lpstr>PROPHASE</vt:lpstr>
      <vt:lpstr>METAPHASE</vt:lpstr>
      <vt:lpstr>ANAPHASE</vt:lpstr>
      <vt:lpstr>TELOPHASE</vt:lpstr>
      <vt:lpstr>CYTOKINESIS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Cycle</dc:title>
  <dc:creator>stephaniem.coggins</dc:creator>
  <cp:lastModifiedBy>stephaniem.coggins</cp:lastModifiedBy>
  <cp:revision>8</cp:revision>
  <dcterms:created xsi:type="dcterms:W3CDTF">2015-02-19T15:12:50Z</dcterms:created>
  <dcterms:modified xsi:type="dcterms:W3CDTF">2015-02-27T13:45:37Z</dcterms:modified>
</cp:coreProperties>
</file>